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nter Bold" charset="1" panose="020B0802030000000004"/>
      <p:regular r:id="rId19"/>
    </p:embeddedFont>
    <p:embeddedFont>
      <p:font typeface="Anton" charset="1" panose="00000500000000000000"/>
      <p:regular r:id="rId20"/>
    </p:embeddedFont>
    <p:embeddedFont>
      <p:font typeface="Inter" charset="1" panose="020B0502030000000004"/>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0.png" Type="http://schemas.openxmlformats.org/officeDocument/2006/relationships/image"/><Relationship Id="rId2" Target="../media/image15.png" Type="http://schemas.openxmlformats.org/officeDocument/2006/relationships/image"/><Relationship Id="rId20" Target="../media/image31.sv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7.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276680" cy="10305042"/>
            <a:chOff x="0" y="0"/>
            <a:chExt cx="7298106" cy="8107134"/>
          </a:xfrm>
        </p:grpSpPr>
        <p:sp>
          <p:nvSpPr>
            <p:cNvPr name="Freeform 3" id="3"/>
            <p:cNvSpPr/>
            <p:nvPr/>
          </p:nvSpPr>
          <p:spPr>
            <a:xfrm flipH="false" flipV="false" rot="0">
              <a:off x="0" y="0"/>
              <a:ext cx="7298055" cy="8107172"/>
            </a:xfrm>
            <a:custGeom>
              <a:avLst/>
              <a:gdLst/>
              <a:ahLst/>
              <a:cxnLst/>
              <a:rect r="r" b="b" t="t" l="l"/>
              <a:pathLst>
                <a:path h="8107172" w="7298055">
                  <a:moveTo>
                    <a:pt x="0" y="0"/>
                  </a:moveTo>
                  <a:lnTo>
                    <a:pt x="0" y="8107172"/>
                  </a:lnTo>
                  <a:lnTo>
                    <a:pt x="7298055" y="8107172"/>
                  </a:lnTo>
                  <a:lnTo>
                    <a:pt x="4590161" y="4053586"/>
                  </a:lnTo>
                  <a:lnTo>
                    <a:pt x="6878828" y="0"/>
                  </a:lnTo>
                  <a:close/>
                </a:path>
              </a:pathLst>
            </a:custGeom>
            <a:blipFill>
              <a:blip r:embed="rId2"/>
              <a:stretch>
                <a:fillRect l="-44392" t="0" r="-22341" b="0"/>
              </a:stretch>
            </a:blipFill>
          </p:spPr>
        </p:sp>
      </p:grpSp>
      <p:grpSp>
        <p:nvGrpSpPr>
          <p:cNvPr name="Group 4" id="4"/>
          <p:cNvGrpSpPr/>
          <p:nvPr/>
        </p:nvGrpSpPr>
        <p:grpSpPr>
          <a:xfrm rot="0">
            <a:off x="-2013268" y="-8841161"/>
            <a:ext cx="15194203" cy="21579648"/>
            <a:chOff x="0" y="0"/>
            <a:chExt cx="20258937" cy="28772864"/>
          </a:xfrm>
        </p:grpSpPr>
        <p:sp>
          <p:nvSpPr>
            <p:cNvPr name="Freeform 5" id="5"/>
            <p:cNvSpPr/>
            <p:nvPr/>
          </p:nvSpPr>
          <p:spPr>
            <a:xfrm flipH="false" flipV="false" rot="0">
              <a:off x="2673831" y="13348329"/>
              <a:ext cx="9984476" cy="12232130"/>
            </a:xfrm>
            <a:custGeom>
              <a:avLst/>
              <a:gdLst/>
              <a:ahLst/>
              <a:cxnLst/>
              <a:rect r="r" b="b" t="t" l="l"/>
              <a:pathLst>
                <a:path h="12232130" w="9984476">
                  <a:moveTo>
                    <a:pt x="0" y="0"/>
                  </a:moveTo>
                  <a:lnTo>
                    <a:pt x="9984476" y="0"/>
                  </a:lnTo>
                  <a:lnTo>
                    <a:pt x="9984476" y="12232130"/>
                  </a:lnTo>
                  <a:lnTo>
                    <a:pt x="0" y="12232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2096146">
              <a:off x="9122376" y="-2506743"/>
              <a:ext cx="1410644" cy="32303687"/>
              <a:chOff x="0" y="0"/>
              <a:chExt cx="278646" cy="6380975"/>
            </a:xfrm>
          </p:grpSpPr>
          <p:sp>
            <p:nvSpPr>
              <p:cNvPr name="Freeform 7" id="7"/>
              <p:cNvSpPr/>
              <p:nvPr/>
            </p:nvSpPr>
            <p:spPr>
              <a:xfrm flipH="false" flipV="false" rot="0">
                <a:off x="0" y="0"/>
                <a:ext cx="278646" cy="6380975"/>
              </a:xfrm>
              <a:custGeom>
                <a:avLst/>
                <a:gdLst/>
                <a:ahLst/>
                <a:cxnLst/>
                <a:rect r="r" b="b" t="t" l="l"/>
                <a:pathLst>
                  <a:path h="6380975" w="278646">
                    <a:moveTo>
                      <a:pt x="0" y="0"/>
                    </a:moveTo>
                    <a:lnTo>
                      <a:pt x="278646" y="0"/>
                    </a:lnTo>
                    <a:lnTo>
                      <a:pt x="278646" y="6380975"/>
                    </a:lnTo>
                    <a:lnTo>
                      <a:pt x="0" y="6380975"/>
                    </a:lnTo>
                    <a:close/>
                  </a:path>
                </a:pathLst>
              </a:custGeom>
              <a:gradFill rotWithShape="true">
                <a:gsLst>
                  <a:gs pos="0">
                    <a:srgbClr val="358512">
                      <a:alpha val="100000"/>
                    </a:srgbClr>
                  </a:gs>
                  <a:gs pos="100000">
                    <a:srgbClr val="267003">
                      <a:alpha val="100000"/>
                    </a:srgbClr>
                  </a:gs>
                </a:gsLst>
                <a:lin ang="5400000"/>
              </a:gradFill>
            </p:spPr>
          </p:sp>
          <p:sp>
            <p:nvSpPr>
              <p:cNvPr name="TextBox 8" id="8"/>
              <p:cNvSpPr txBox="true"/>
              <p:nvPr/>
            </p:nvSpPr>
            <p:spPr>
              <a:xfrm>
                <a:off x="0" y="-38100"/>
                <a:ext cx="278646" cy="6419075"/>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15399606" y="21566552"/>
              <a:ext cx="4827706" cy="7185063"/>
            </a:xfrm>
            <a:prstGeom prst="line">
              <a:avLst/>
            </a:prstGeom>
            <a:ln cap="flat" w="76200">
              <a:solidFill>
                <a:srgbClr val="FFFFFF"/>
              </a:solidFill>
              <a:prstDash val="solid"/>
              <a:headEnd type="none" len="sm" w="sm"/>
              <a:tailEnd type="none" len="sm" w="sm"/>
            </a:ln>
          </p:spPr>
        </p:sp>
        <p:grpSp>
          <p:nvGrpSpPr>
            <p:cNvPr name="Group 10" id="10"/>
            <p:cNvGrpSpPr/>
            <p:nvPr/>
          </p:nvGrpSpPr>
          <p:grpSpPr>
            <a:xfrm rot="0">
              <a:off x="10306889" y="11211947"/>
              <a:ext cx="4086046" cy="3268076"/>
              <a:chOff x="0" y="0"/>
              <a:chExt cx="782577" cy="625916"/>
            </a:xfrm>
          </p:grpSpPr>
          <p:sp>
            <p:nvSpPr>
              <p:cNvPr name="Freeform 11" id="11"/>
              <p:cNvSpPr/>
              <p:nvPr/>
            </p:nvSpPr>
            <p:spPr>
              <a:xfrm flipH="false" flipV="false" rot="0">
                <a:off x="0" y="0"/>
                <a:ext cx="782577" cy="625916"/>
              </a:xfrm>
              <a:custGeom>
                <a:avLst/>
                <a:gdLst/>
                <a:ahLst/>
                <a:cxnLst/>
                <a:rect r="r" b="b" t="t" l="l"/>
                <a:pathLst>
                  <a:path h="625916" w="782577">
                    <a:moveTo>
                      <a:pt x="391288" y="625916"/>
                    </a:moveTo>
                    <a:lnTo>
                      <a:pt x="782577" y="0"/>
                    </a:lnTo>
                    <a:lnTo>
                      <a:pt x="0" y="0"/>
                    </a:lnTo>
                    <a:lnTo>
                      <a:pt x="391288" y="625916"/>
                    </a:lnTo>
                    <a:close/>
                  </a:path>
                </a:pathLst>
              </a:custGeom>
              <a:solidFill>
                <a:srgbClr val="545454"/>
              </a:solidFill>
            </p:spPr>
          </p:sp>
          <p:sp>
            <p:nvSpPr>
              <p:cNvPr name="TextBox 12" id="12"/>
              <p:cNvSpPr txBox="true"/>
              <p:nvPr/>
            </p:nvSpPr>
            <p:spPr>
              <a:xfrm>
                <a:off x="122278" y="6608"/>
                <a:ext cx="538022" cy="328704"/>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true" rot="0">
            <a:off x="12642235" y="-2101567"/>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5">
              <a:alphaModFix amt="3000"/>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845602" y="1948663"/>
            <a:ext cx="7030090" cy="900926"/>
            <a:chOff x="0" y="0"/>
            <a:chExt cx="2167193" cy="277732"/>
          </a:xfrm>
        </p:grpSpPr>
        <p:sp>
          <p:nvSpPr>
            <p:cNvPr name="Freeform 15" id="15"/>
            <p:cNvSpPr/>
            <p:nvPr/>
          </p:nvSpPr>
          <p:spPr>
            <a:xfrm flipH="false" flipV="false" rot="0">
              <a:off x="0" y="0"/>
              <a:ext cx="2167193" cy="277732"/>
            </a:xfrm>
            <a:custGeom>
              <a:avLst/>
              <a:gdLst/>
              <a:ahLst/>
              <a:cxnLst/>
              <a:rect r="r" b="b" t="t" l="l"/>
              <a:pathLst>
                <a:path h="277732" w="2167193">
                  <a:moveTo>
                    <a:pt x="56164" y="0"/>
                  </a:moveTo>
                  <a:lnTo>
                    <a:pt x="2111029" y="0"/>
                  </a:lnTo>
                  <a:cubicBezTo>
                    <a:pt x="2125924" y="0"/>
                    <a:pt x="2140210" y="5917"/>
                    <a:pt x="2150743" y="16450"/>
                  </a:cubicBezTo>
                  <a:cubicBezTo>
                    <a:pt x="2161275" y="26983"/>
                    <a:pt x="2167193" y="41268"/>
                    <a:pt x="2167193" y="56164"/>
                  </a:cubicBezTo>
                  <a:lnTo>
                    <a:pt x="2167193" y="221568"/>
                  </a:lnTo>
                  <a:cubicBezTo>
                    <a:pt x="2167193" y="252586"/>
                    <a:pt x="2142047" y="277732"/>
                    <a:pt x="2111029" y="277732"/>
                  </a:cubicBezTo>
                  <a:lnTo>
                    <a:pt x="56164" y="277732"/>
                  </a:lnTo>
                  <a:cubicBezTo>
                    <a:pt x="25145" y="277732"/>
                    <a:pt x="0" y="252586"/>
                    <a:pt x="0" y="221568"/>
                  </a:cubicBezTo>
                  <a:lnTo>
                    <a:pt x="0" y="56164"/>
                  </a:lnTo>
                  <a:cubicBezTo>
                    <a:pt x="0" y="25145"/>
                    <a:pt x="25145" y="0"/>
                    <a:pt x="56164" y="0"/>
                  </a:cubicBezTo>
                  <a:close/>
                </a:path>
              </a:pathLst>
            </a:custGeom>
            <a:solidFill>
              <a:srgbClr val="6BB04E"/>
            </a:solidFill>
          </p:spPr>
        </p:sp>
        <p:sp>
          <p:nvSpPr>
            <p:cNvPr name="TextBox 16" id="16"/>
            <p:cNvSpPr txBox="true"/>
            <p:nvPr/>
          </p:nvSpPr>
          <p:spPr>
            <a:xfrm>
              <a:off x="0" y="-38100"/>
              <a:ext cx="2167193" cy="31583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095854" y="2135741"/>
            <a:ext cx="6529584" cy="422275"/>
          </a:xfrm>
          <a:prstGeom prst="rect">
            <a:avLst/>
          </a:prstGeom>
        </p:spPr>
        <p:txBody>
          <a:bodyPr anchor="t" rtlCol="false" tIns="0" lIns="0" bIns="0" rIns="0">
            <a:spAutoFit/>
          </a:bodyPr>
          <a:lstStyle/>
          <a:p>
            <a:pPr algn="ctr">
              <a:lnSpc>
                <a:spcPts val="3499"/>
              </a:lnSpc>
            </a:pPr>
            <a:r>
              <a:rPr lang="en-US" b="true" sz="2499" spc="24">
                <a:solidFill>
                  <a:srgbClr val="FFFFFF"/>
                </a:solidFill>
                <a:latin typeface="Inter Bold"/>
                <a:ea typeface="Inter Bold"/>
                <a:cs typeface="Inter Bold"/>
                <a:sym typeface="Inter Bold"/>
              </a:rPr>
              <a:t>IS 610  BUSINESS DATA ANALYSIS</a:t>
            </a:r>
          </a:p>
        </p:txBody>
      </p:sp>
      <p:sp>
        <p:nvSpPr>
          <p:cNvPr name="TextBox 18" id="18"/>
          <p:cNvSpPr txBox="true"/>
          <p:nvPr/>
        </p:nvSpPr>
        <p:spPr>
          <a:xfrm rot="0">
            <a:off x="9901450" y="3255906"/>
            <a:ext cx="7783415" cy="3581400"/>
          </a:xfrm>
          <a:prstGeom prst="rect">
            <a:avLst/>
          </a:prstGeom>
        </p:spPr>
        <p:txBody>
          <a:bodyPr anchor="t" rtlCol="false" tIns="0" lIns="0" bIns="0" rIns="0">
            <a:spAutoFit/>
          </a:bodyPr>
          <a:lstStyle/>
          <a:p>
            <a:pPr algn="r">
              <a:lnSpc>
                <a:spcPts val="9446"/>
              </a:lnSpc>
            </a:pPr>
            <a:r>
              <a:rPr lang="en-US" sz="7872">
                <a:solidFill>
                  <a:srgbClr val="257004"/>
                </a:solidFill>
                <a:latin typeface="Anton"/>
                <a:ea typeface="Anton"/>
                <a:cs typeface="Anton"/>
                <a:sym typeface="Anton"/>
              </a:rPr>
              <a:t>AGGREGATE PLANNING AT GREEN MILLS</a:t>
            </a:r>
          </a:p>
        </p:txBody>
      </p:sp>
      <p:sp>
        <p:nvSpPr>
          <p:cNvPr name="TextBox 19" id="19"/>
          <p:cNvSpPr txBox="true"/>
          <p:nvPr/>
        </p:nvSpPr>
        <p:spPr>
          <a:xfrm rot="0">
            <a:off x="12925234" y="7246987"/>
            <a:ext cx="4492798" cy="2174875"/>
          </a:xfrm>
          <a:prstGeom prst="rect">
            <a:avLst/>
          </a:prstGeom>
        </p:spPr>
        <p:txBody>
          <a:bodyPr anchor="t" rtlCol="false" tIns="0" lIns="0" bIns="0" rIns="0">
            <a:spAutoFit/>
          </a:bodyPr>
          <a:lstStyle/>
          <a:p>
            <a:pPr algn="r">
              <a:lnSpc>
                <a:spcPts val="3499"/>
              </a:lnSpc>
            </a:pPr>
            <a:r>
              <a:rPr lang="en-US" sz="2499" spc="24">
                <a:solidFill>
                  <a:srgbClr val="000000"/>
                </a:solidFill>
                <a:latin typeface="Inter"/>
                <a:ea typeface="Inter"/>
                <a:cs typeface="Inter"/>
                <a:sym typeface="Inter"/>
              </a:rPr>
              <a:t>DHRUTI DEDHIA</a:t>
            </a:r>
          </a:p>
          <a:p>
            <a:pPr algn="r">
              <a:lnSpc>
                <a:spcPts val="3499"/>
              </a:lnSpc>
            </a:pPr>
            <a:r>
              <a:rPr lang="en-US" sz="2499" spc="24">
                <a:solidFill>
                  <a:srgbClr val="000000"/>
                </a:solidFill>
                <a:latin typeface="Inter"/>
                <a:ea typeface="Inter"/>
                <a:cs typeface="Inter"/>
                <a:sym typeface="Inter"/>
              </a:rPr>
              <a:t>ADITYA RAVINDRA CHITNIS</a:t>
            </a:r>
          </a:p>
          <a:p>
            <a:pPr algn="r">
              <a:lnSpc>
                <a:spcPts val="3499"/>
              </a:lnSpc>
            </a:pPr>
            <a:r>
              <a:rPr lang="en-US" sz="2499" spc="24">
                <a:solidFill>
                  <a:srgbClr val="000000"/>
                </a:solidFill>
                <a:latin typeface="Inter"/>
                <a:ea typeface="Inter"/>
                <a:cs typeface="Inter"/>
                <a:sym typeface="Inter"/>
              </a:rPr>
              <a:t>PRIYANK PALSHETKAR</a:t>
            </a:r>
          </a:p>
          <a:p>
            <a:pPr algn="r">
              <a:lnSpc>
                <a:spcPts val="3499"/>
              </a:lnSpc>
            </a:pPr>
            <a:r>
              <a:rPr lang="en-US" sz="2499" spc="24">
                <a:solidFill>
                  <a:srgbClr val="000000"/>
                </a:solidFill>
                <a:latin typeface="Inter"/>
                <a:ea typeface="Inter"/>
                <a:cs typeface="Inter"/>
                <a:sym typeface="Inter"/>
              </a:rPr>
              <a:t>SAKSHI VIKAS JADHAV</a:t>
            </a:r>
          </a:p>
          <a:p>
            <a:pPr algn="r">
              <a:lnSpc>
                <a:spcPts val="3499"/>
              </a:lnSpc>
            </a:pPr>
            <a:r>
              <a:rPr lang="en-US" sz="2499" spc="24">
                <a:solidFill>
                  <a:srgbClr val="000000"/>
                </a:solidFill>
                <a:latin typeface="Inter"/>
                <a:ea typeface="Inter"/>
                <a:cs typeface="Inter"/>
                <a:sym typeface="Inter"/>
              </a:rPr>
              <a:t>ROSHNI RABINDRA SAHOO</a:t>
            </a:r>
          </a:p>
        </p:txBody>
      </p:sp>
      <p:sp>
        <p:nvSpPr>
          <p:cNvPr name="TextBox 20" id="20"/>
          <p:cNvSpPr txBox="true"/>
          <p:nvPr/>
        </p:nvSpPr>
        <p:spPr>
          <a:xfrm rot="0">
            <a:off x="14982903" y="687512"/>
            <a:ext cx="2701962" cy="556300"/>
          </a:xfrm>
          <a:prstGeom prst="rect">
            <a:avLst/>
          </a:prstGeom>
        </p:spPr>
        <p:txBody>
          <a:bodyPr anchor="t" rtlCol="false" tIns="0" lIns="0" bIns="0" rIns="0">
            <a:spAutoFit/>
          </a:bodyPr>
          <a:lstStyle/>
          <a:p>
            <a:pPr algn="ctr">
              <a:lnSpc>
                <a:spcPts val="4512"/>
              </a:lnSpc>
            </a:pPr>
            <a:r>
              <a:rPr lang="en-US" sz="3223" spc="138">
                <a:solidFill>
                  <a:srgbClr val="000000"/>
                </a:solidFill>
                <a:latin typeface="Anton"/>
                <a:ea typeface="Anton"/>
                <a:cs typeface="Anton"/>
                <a:sym typeface="Anton"/>
              </a:rPr>
              <a:t>DR. MING CHEN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true" rot="0">
            <a:off x="13712308" y="-2134196"/>
            <a:ext cx="6812234" cy="6812234"/>
          </a:xfrm>
          <a:custGeom>
            <a:avLst/>
            <a:gdLst/>
            <a:ahLst/>
            <a:cxnLst/>
            <a:rect r="r" b="b" t="t" l="l"/>
            <a:pathLst>
              <a:path h="6812234" w="6812234">
                <a:moveTo>
                  <a:pt x="6812234" y="6812234"/>
                </a:moveTo>
                <a:lnTo>
                  <a:pt x="0" y="6812234"/>
                </a:lnTo>
                <a:lnTo>
                  <a:pt x="0" y="0"/>
                </a:lnTo>
                <a:lnTo>
                  <a:pt x="6812234" y="0"/>
                </a:lnTo>
                <a:lnTo>
                  <a:pt x="6812234"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067617" y="-2134196"/>
            <a:ext cx="6812234" cy="6812234"/>
          </a:xfrm>
          <a:custGeom>
            <a:avLst/>
            <a:gdLst/>
            <a:ahLst/>
            <a:cxnLst/>
            <a:rect r="r" b="b" t="t" l="l"/>
            <a:pathLst>
              <a:path h="6812234" w="6812234">
                <a:moveTo>
                  <a:pt x="0" y="6812234"/>
                </a:moveTo>
                <a:lnTo>
                  <a:pt x="6812235" y="6812234"/>
                </a:lnTo>
                <a:lnTo>
                  <a:pt x="6812235"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23548" y="468663"/>
            <a:ext cx="1549568" cy="120400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24432" y="468663"/>
            <a:ext cx="1549568" cy="1204001"/>
            <a:chOff x="0" y="0"/>
            <a:chExt cx="740613" cy="575450"/>
          </a:xfrm>
        </p:grpSpPr>
        <p:sp>
          <p:nvSpPr>
            <p:cNvPr name="Freeform 8" id="8"/>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9" id="9"/>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80736" y="-4460684"/>
            <a:ext cx="3900020" cy="8664264"/>
          </a:xfrm>
          <a:custGeom>
            <a:avLst/>
            <a:gdLst/>
            <a:ahLst/>
            <a:cxnLst/>
            <a:rect r="r" b="b" t="t" l="l"/>
            <a:pathLst>
              <a:path h="8664264" w="3900020">
                <a:moveTo>
                  <a:pt x="0" y="8664265"/>
                </a:moveTo>
                <a:lnTo>
                  <a:pt x="3900020" y="8664265"/>
                </a:lnTo>
                <a:lnTo>
                  <a:pt x="3900020" y="0"/>
                </a:lnTo>
                <a:lnTo>
                  <a:pt x="0" y="0"/>
                </a:lnTo>
                <a:lnTo>
                  <a:pt x="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1" id="11"/>
          <p:cNvSpPr/>
          <p:nvPr/>
        </p:nvSpPr>
        <p:spPr>
          <a:xfrm flipH="true" flipV="true" rot="0">
            <a:off x="14572082" y="-4460684"/>
            <a:ext cx="3900020" cy="8664264"/>
          </a:xfrm>
          <a:custGeom>
            <a:avLst/>
            <a:gdLst/>
            <a:ahLst/>
            <a:cxnLst/>
            <a:rect r="r" b="b" t="t" l="l"/>
            <a:pathLst>
              <a:path h="8664264" w="3900020">
                <a:moveTo>
                  <a:pt x="3900020" y="8664265"/>
                </a:moveTo>
                <a:lnTo>
                  <a:pt x="0" y="8664265"/>
                </a:lnTo>
                <a:lnTo>
                  <a:pt x="0" y="0"/>
                </a:lnTo>
                <a:lnTo>
                  <a:pt x="3900020" y="0"/>
                </a:lnTo>
                <a:lnTo>
                  <a:pt x="390002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TextBox 12" id="12"/>
          <p:cNvSpPr txBox="true"/>
          <p:nvPr/>
        </p:nvSpPr>
        <p:spPr>
          <a:xfrm rot="0">
            <a:off x="4881820" y="688468"/>
            <a:ext cx="8474915"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Analysis</a:t>
            </a:r>
          </a:p>
        </p:txBody>
      </p:sp>
      <p:pic>
        <p:nvPicPr>
          <p:cNvPr name="Picture 13" id="13"/>
          <p:cNvPicPr>
            <a:picLocks noChangeAspect="true"/>
          </p:cNvPicPr>
          <p:nvPr/>
        </p:nvPicPr>
        <p:blipFill>
          <a:blip r:embed="rId6"/>
          <a:stretch>
            <a:fillRect/>
          </a:stretch>
        </p:blipFill>
        <p:spPr>
          <a:xfrm rot="0">
            <a:off x="4233583" y="1653373"/>
            <a:ext cx="9820834" cy="8910098"/>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1302789" y="-1852519"/>
            <a:ext cx="15228553" cy="12795846"/>
            <a:chOff x="0" y="0"/>
            <a:chExt cx="1809742" cy="1520643"/>
          </a:xfrm>
        </p:grpSpPr>
        <p:sp>
          <p:nvSpPr>
            <p:cNvPr name="Freeform 3" id="3"/>
            <p:cNvSpPr/>
            <p:nvPr/>
          </p:nvSpPr>
          <p:spPr>
            <a:xfrm flipH="false" flipV="false" rot="0">
              <a:off x="0" y="0"/>
              <a:ext cx="1809742" cy="1520643"/>
            </a:xfrm>
            <a:custGeom>
              <a:avLst/>
              <a:gdLst/>
              <a:ahLst/>
              <a:cxnLst/>
              <a:rect r="r" b="b" t="t" l="l"/>
              <a:pathLst>
                <a:path h="1520643" w="1809742">
                  <a:moveTo>
                    <a:pt x="1606542" y="0"/>
                  </a:moveTo>
                  <a:lnTo>
                    <a:pt x="0" y="0"/>
                  </a:lnTo>
                  <a:lnTo>
                    <a:pt x="0" y="1520643"/>
                  </a:lnTo>
                  <a:lnTo>
                    <a:pt x="1606542" y="1520643"/>
                  </a:lnTo>
                  <a:lnTo>
                    <a:pt x="1809742" y="760321"/>
                  </a:lnTo>
                  <a:lnTo>
                    <a:pt x="1606542" y="0"/>
                  </a:lnTo>
                  <a:close/>
                </a:path>
              </a:pathLst>
            </a:custGeom>
            <a:solidFill>
              <a:srgbClr val="6BB04E"/>
            </a:solidFill>
          </p:spPr>
        </p:sp>
        <p:sp>
          <p:nvSpPr>
            <p:cNvPr name="TextBox 4" id="4"/>
            <p:cNvSpPr txBox="true"/>
            <p:nvPr/>
          </p:nvSpPr>
          <p:spPr>
            <a:xfrm>
              <a:off x="0" y="-38100"/>
              <a:ext cx="1695442" cy="155874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59952" y="-624963"/>
            <a:ext cx="5930516" cy="11571738"/>
          </a:xfrm>
          <a:custGeom>
            <a:avLst/>
            <a:gdLst/>
            <a:ahLst/>
            <a:cxnLst/>
            <a:rect r="r" b="b" t="t" l="l"/>
            <a:pathLst>
              <a:path h="11571738" w="5930516">
                <a:moveTo>
                  <a:pt x="0" y="0"/>
                </a:moveTo>
                <a:lnTo>
                  <a:pt x="5930516" y="0"/>
                </a:lnTo>
                <a:lnTo>
                  <a:pt x="5930516" y="11571738"/>
                </a:lnTo>
                <a:lnTo>
                  <a:pt x="0" y="11571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15389" y="-913469"/>
            <a:ext cx="2900207" cy="2672350"/>
            <a:chOff x="0" y="0"/>
            <a:chExt cx="740613" cy="682426"/>
          </a:xfrm>
        </p:grpSpPr>
        <p:sp>
          <p:nvSpPr>
            <p:cNvPr name="Freeform 8" id="8"/>
            <p:cNvSpPr/>
            <p:nvPr/>
          </p:nvSpPr>
          <p:spPr>
            <a:xfrm flipH="false" flipV="false" rot="0">
              <a:off x="0" y="0"/>
              <a:ext cx="740613" cy="682426"/>
            </a:xfrm>
            <a:custGeom>
              <a:avLst/>
              <a:gdLst/>
              <a:ahLst/>
              <a:cxnLst/>
              <a:rect r="r" b="b" t="t" l="l"/>
              <a:pathLst>
                <a:path h="682426" w="740613">
                  <a:moveTo>
                    <a:pt x="370307" y="682426"/>
                  </a:moveTo>
                  <a:lnTo>
                    <a:pt x="740613" y="0"/>
                  </a:lnTo>
                  <a:lnTo>
                    <a:pt x="0" y="0"/>
                  </a:lnTo>
                  <a:lnTo>
                    <a:pt x="370307" y="682426"/>
                  </a:lnTo>
                  <a:close/>
                </a:path>
              </a:pathLst>
            </a:custGeom>
            <a:solidFill>
              <a:srgbClr val="257004"/>
            </a:solidFill>
          </p:spPr>
        </p:sp>
        <p:sp>
          <p:nvSpPr>
            <p:cNvPr name="TextBox 9" id="9"/>
            <p:cNvSpPr txBox="true"/>
            <p:nvPr/>
          </p:nvSpPr>
          <p:spPr>
            <a:xfrm>
              <a:off x="115721" y="10645"/>
              <a:ext cx="509172" cy="354941"/>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4355690" y="7526991"/>
            <a:ext cx="3234777" cy="5628978"/>
          </a:xfrm>
          <a:prstGeom prst="line">
            <a:avLst/>
          </a:prstGeom>
          <a:ln cap="flat" w="57150">
            <a:solidFill>
              <a:srgbClr val="FFFFFF"/>
            </a:solidFill>
            <a:prstDash val="solid"/>
            <a:headEnd type="none" len="sm" w="sm"/>
            <a:tailEnd type="none" len="sm" w="sm"/>
          </a:ln>
        </p:spPr>
      </p:sp>
      <p:grpSp>
        <p:nvGrpSpPr>
          <p:cNvPr name="Group 11" id="11"/>
          <p:cNvGrpSpPr/>
          <p:nvPr/>
        </p:nvGrpSpPr>
        <p:grpSpPr>
          <a:xfrm rot="1816917">
            <a:off x="3930226" y="7327764"/>
            <a:ext cx="166303" cy="1288450"/>
            <a:chOff x="0" y="0"/>
            <a:chExt cx="43800" cy="339345"/>
          </a:xfrm>
        </p:grpSpPr>
        <p:sp>
          <p:nvSpPr>
            <p:cNvPr name="Freeform 12" id="12"/>
            <p:cNvSpPr/>
            <p:nvPr/>
          </p:nvSpPr>
          <p:spPr>
            <a:xfrm flipH="false" flipV="false" rot="0">
              <a:off x="0" y="0"/>
              <a:ext cx="43800" cy="339345"/>
            </a:xfrm>
            <a:custGeom>
              <a:avLst/>
              <a:gdLst/>
              <a:ahLst/>
              <a:cxnLst/>
              <a:rect r="r" b="b" t="t" l="l"/>
              <a:pathLst>
                <a:path h="339345" w="43800">
                  <a:moveTo>
                    <a:pt x="0" y="0"/>
                  </a:moveTo>
                  <a:lnTo>
                    <a:pt x="43800" y="0"/>
                  </a:lnTo>
                  <a:lnTo>
                    <a:pt x="43800" y="339345"/>
                  </a:lnTo>
                  <a:lnTo>
                    <a:pt x="0" y="339345"/>
                  </a:lnTo>
                  <a:close/>
                </a:path>
              </a:pathLst>
            </a:custGeom>
            <a:solidFill>
              <a:srgbClr val="257004"/>
            </a:solidFill>
          </p:spPr>
        </p:sp>
        <p:sp>
          <p:nvSpPr>
            <p:cNvPr name="TextBox 13" id="13"/>
            <p:cNvSpPr txBox="true"/>
            <p:nvPr/>
          </p:nvSpPr>
          <p:spPr>
            <a:xfrm>
              <a:off x="0" y="-38100"/>
              <a:ext cx="43800" cy="37744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7444377" y="650875"/>
            <a:ext cx="5977381"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Inter Bold"/>
                <a:ea typeface="Inter Bold"/>
                <a:cs typeface="Inter Bold"/>
                <a:sym typeface="Inter Bold"/>
              </a:rPr>
              <a:t>OPTIMAL STRATEGY</a:t>
            </a:r>
          </a:p>
        </p:txBody>
      </p:sp>
      <p:sp>
        <p:nvSpPr>
          <p:cNvPr name="Freeform 15" id="15"/>
          <p:cNvSpPr/>
          <p:nvPr/>
        </p:nvSpPr>
        <p:spPr>
          <a:xfrm flipH="true" flipV="true" rot="0">
            <a:off x="14528911" y="-3926832"/>
            <a:ext cx="3900020" cy="8664264"/>
          </a:xfrm>
          <a:custGeom>
            <a:avLst/>
            <a:gdLst/>
            <a:ahLst/>
            <a:cxnLst/>
            <a:rect r="r" b="b" t="t" l="l"/>
            <a:pathLst>
              <a:path h="8664264" w="3900020">
                <a:moveTo>
                  <a:pt x="3900020" y="8664264"/>
                </a:moveTo>
                <a:lnTo>
                  <a:pt x="0" y="8664264"/>
                </a:lnTo>
                <a:lnTo>
                  <a:pt x="0" y="0"/>
                </a:lnTo>
                <a:lnTo>
                  <a:pt x="3900020" y="0"/>
                </a:lnTo>
                <a:lnTo>
                  <a:pt x="3900020" y="8664264"/>
                </a:lnTo>
                <a:close/>
              </a:path>
            </a:pathLst>
          </a:custGeom>
          <a:blipFill>
            <a:blip r:embed="rId6">
              <a:extLst>
                <a:ext uri="{96DAC541-7B7A-43D3-8B79-37D633B846F1}">
                  <asvg:svgBlip xmlns:asvg="http://schemas.microsoft.com/office/drawing/2016/SVG/main" r:embed="rId7"/>
                </a:ext>
              </a:extLst>
            </a:blip>
            <a:stretch>
              <a:fillRect l="0" t="0" r="-61621" b="0"/>
            </a:stretch>
          </a:blipFill>
        </p:spPr>
      </p:sp>
      <p:sp>
        <p:nvSpPr>
          <p:cNvPr name="TextBox 16" id="16"/>
          <p:cNvSpPr txBox="true"/>
          <p:nvPr/>
        </p:nvSpPr>
        <p:spPr>
          <a:xfrm rot="-5400000">
            <a:off x="-1528140" y="4252203"/>
            <a:ext cx="5855538" cy="970458"/>
          </a:xfrm>
          <a:prstGeom prst="rect">
            <a:avLst/>
          </a:prstGeom>
        </p:spPr>
        <p:txBody>
          <a:bodyPr anchor="t" rtlCol="false" tIns="0" lIns="0" bIns="0" rIns="0">
            <a:spAutoFit/>
          </a:bodyPr>
          <a:lstStyle/>
          <a:p>
            <a:pPr algn="ctr">
              <a:lnSpc>
                <a:spcPts val="7935"/>
              </a:lnSpc>
            </a:pPr>
            <a:r>
              <a:rPr lang="en-US" b="true" sz="5667">
                <a:solidFill>
                  <a:srgbClr val="FFFFFF"/>
                </a:solidFill>
                <a:latin typeface="Inter Bold"/>
                <a:ea typeface="Inter Bold"/>
                <a:cs typeface="Inter Bold"/>
                <a:sym typeface="Inter Bold"/>
              </a:rPr>
              <a:t>RECOMMENDED</a:t>
            </a:r>
          </a:p>
        </p:txBody>
      </p:sp>
      <p:sp>
        <p:nvSpPr>
          <p:cNvPr name="TextBox 17" id="17"/>
          <p:cNvSpPr txBox="true"/>
          <p:nvPr/>
        </p:nvSpPr>
        <p:spPr>
          <a:xfrm rot="0">
            <a:off x="7863435" y="1701731"/>
            <a:ext cx="6665476" cy="7839451"/>
          </a:xfrm>
          <a:prstGeom prst="rect">
            <a:avLst/>
          </a:prstGeom>
        </p:spPr>
        <p:txBody>
          <a:bodyPr anchor="t" rtlCol="false" tIns="0" lIns="0" bIns="0" rIns="0">
            <a:spAutoFit/>
          </a:bodyPr>
          <a:lstStyle/>
          <a:p>
            <a:pPr algn="l">
              <a:lnSpc>
                <a:spcPts val="4179"/>
              </a:lnSpc>
            </a:pPr>
            <a:r>
              <a:rPr lang="en-US" sz="2985" b="true">
                <a:solidFill>
                  <a:srgbClr val="000000"/>
                </a:solidFill>
                <a:latin typeface="Canva Sans Bold"/>
                <a:ea typeface="Canva Sans Bold"/>
                <a:cs typeface="Canva Sans Bold"/>
                <a:sym typeface="Canva Sans Bold"/>
              </a:rPr>
              <a:t>HIRING COST: $40,000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FIRING COST: $62,000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REGULAR-TIME WAGES: $3,870,000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OVERTIME WAGES: $12,500</a:t>
            </a:r>
          </a:p>
          <a:p>
            <a:pPr algn="l">
              <a:lnSpc>
                <a:spcPts val="4179"/>
              </a:lnSpc>
            </a:pPr>
            <a:r>
              <a:rPr lang="en-US" sz="2985" b="true">
                <a:solidFill>
                  <a:srgbClr val="000000"/>
                </a:solidFill>
                <a:latin typeface="Canva Sans Bold"/>
                <a:ea typeface="Canva Sans Bold"/>
                <a:cs typeface="Canva Sans Bold"/>
                <a:sym typeface="Canva Sans Bold"/>
              </a:rPr>
              <a:t> </a:t>
            </a:r>
          </a:p>
          <a:p>
            <a:pPr algn="l">
              <a:lnSpc>
                <a:spcPts val="4179"/>
              </a:lnSpc>
            </a:pPr>
            <a:r>
              <a:rPr lang="en-US" sz="2985" b="true">
                <a:solidFill>
                  <a:srgbClr val="000000"/>
                </a:solidFill>
                <a:latin typeface="Canva Sans Bold"/>
                <a:ea typeface="Canva Sans Bold"/>
                <a:cs typeface="Canva Sans Bold"/>
                <a:sym typeface="Canva Sans Bold"/>
              </a:rPr>
              <a:t>HOLDING COST: $3,750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SHIPPING COST: $970,000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SPOT MARKET COST: $0</a:t>
            </a:r>
          </a:p>
          <a:p>
            <a:pPr algn="l">
              <a:lnSpc>
                <a:spcPts val="4179"/>
              </a:lnSpc>
            </a:pPr>
          </a:p>
          <a:p>
            <a:pPr algn="l">
              <a:lnSpc>
                <a:spcPts val="4179"/>
              </a:lnSpc>
            </a:pPr>
            <a:r>
              <a:rPr lang="en-US" sz="2985" b="true">
                <a:solidFill>
                  <a:srgbClr val="000000"/>
                </a:solidFill>
                <a:latin typeface="Canva Sans Bold"/>
                <a:ea typeface="Canva Sans Bold"/>
                <a:cs typeface="Canva Sans Bold"/>
                <a:sym typeface="Canva Sans Bold"/>
              </a:rPr>
              <a:t>TOTAL: $5,026,250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878809" y="3202828"/>
            <a:ext cx="6014948" cy="5601420"/>
          </a:xfrm>
          <a:custGeom>
            <a:avLst/>
            <a:gdLst/>
            <a:ahLst/>
            <a:cxnLst/>
            <a:rect r="r" b="b" t="t" l="l"/>
            <a:pathLst>
              <a:path h="5601420" w="6014948">
                <a:moveTo>
                  <a:pt x="0" y="0"/>
                </a:moveTo>
                <a:lnTo>
                  <a:pt x="6014947" y="0"/>
                </a:lnTo>
                <a:lnTo>
                  <a:pt x="6014947" y="5601420"/>
                </a:lnTo>
                <a:lnTo>
                  <a:pt x="0" y="5601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34167" y="-1469627"/>
            <a:ext cx="8325733" cy="6469021"/>
            <a:chOff x="0" y="0"/>
            <a:chExt cx="740613" cy="575450"/>
          </a:xfrm>
        </p:grpSpPr>
        <p:sp>
          <p:nvSpPr>
            <p:cNvPr name="Freeform 4" id="4"/>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C9D6D5">
                <a:alpha val="23922"/>
              </a:srgbClr>
            </a:solidFill>
          </p:spPr>
        </p:sp>
        <p:sp>
          <p:nvSpPr>
            <p:cNvPr name="TextBox 5" id="5"/>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4">
              <a:alphaModFix amt="3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1289963" y="1271921"/>
            <a:ext cx="4917331" cy="3030029"/>
            <a:chOff x="0" y="0"/>
            <a:chExt cx="6556441" cy="4040039"/>
          </a:xfrm>
        </p:grpSpPr>
        <p:grpSp>
          <p:nvGrpSpPr>
            <p:cNvPr name="Group 8" id="8"/>
            <p:cNvGrpSpPr/>
            <p:nvPr/>
          </p:nvGrpSpPr>
          <p:grpSpPr>
            <a:xfrm rot="0">
              <a:off x="0" y="0"/>
              <a:ext cx="6556441" cy="4040039"/>
              <a:chOff x="0" y="0"/>
              <a:chExt cx="2046920" cy="1261300"/>
            </a:xfrm>
          </p:grpSpPr>
          <p:sp>
            <p:nvSpPr>
              <p:cNvPr name="Freeform 9" id="9"/>
              <p:cNvSpPr/>
              <p:nvPr/>
            </p:nvSpPr>
            <p:spPr>
              <a:xfrm flipH="false" flipV="false" rot="0">
                <a:off x="0" y="0"/>
                <a:ext cx="2046920" cy="1261300"/>
              </a:xfrm>
              <a:custGeom>
                <a:avLst/>
                <a:gdLst/>
                <a:ahLst/>
                <a:cxnLst/>
                <a:rect r="r" b="b" t="t" l="l"/>
                <a:pathLst>
                  <a:path h="1261300" w="2046920">
                    <a:moveTo>
                      <a:pt x="83699" y="0"/>
                    </a:moveTo>
                    <a:lnTo>
                      <a:pt x="1963221" y="0"/>
                    </a:lnTo>
                    <a:cubicBezTo>
                      <a:pt x="1985419" y="0"/>
                      <a:pt x="2006708" y="8818"/>
                      <a:pt x="2022405" y="24515"/>
                    </a:cubicBezTo>
                    <a:cubicBezTo>
                      <a:pt x="2038102" y="40212"/>
                      <a:pt x="2046920" y="61501"/>
                      <a:pt x="2046920" y="83699"/>
                    </a:cubicBezTo>
                    <a:lnTo>
                      <a:pt x="2046920" y="1177600"/>
                    </a:lnTo>
                    <a:cubicBezTo>
                      <a:pt x="2046920" y="1223826"/>
                      <a:pt x="2009447" y="1261300"/>
                      <a:pt x="1963221" y="1261300"/>
                    </a:cubicBezTo>
                    <a:lnTo>
                      <a:pt x="83699" y="1261300"/>
                    </a:lnTo>
                    <a:cubicBezTo>
                      <a:pt x="37474" y="1261300"/>
                      <a:pt x="0" y="1223826"/>
                      <a:pt x="0" y="1177600"/>
                    </a:cubicBezTo>
                    <a:lnTo>
                      <a:pt x="0" y="83699"/>
                    </a:lnTo>
                    <a:cubicBezTo>
                      <a:pt x="0" y="37474"/>
                      <a:pt x="37474" y="0"/>
                      <a:pt x="83699" y="0"/>
                    </a:cubicBezTo>
                    <a:close/>
                  </a:path>
                </a:pathLst>
              </a:custGeom>
              <a:solidFill>
                <a:srgbClr val="257004"/>
              </a:solidFill>
            </p:spPr>
          </p:sp>
          <p:sp>
            <p:nvSpPr>
              <p:cNvPr name="TextBox 10" id="10"/>
              <p:cNvSpPr txBox="true"/>
              <p:nvPr/>
            </p:nvSpPr>
            <p:spPr>
              <a:xfrm>
                <a:off x="0" y="-38100"/>
                <a:ext cx="2046920" cy="12994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1027" y="141872"/>
              <a:ext cx="6214388" cy="3691643"/>
            </a:xfrm>
            <a:prstGeom prst="rect">
              <a:avLst/>
            </a:prstGeom>
          </p:spPr>
          <p:txBody>
            <a:bodyPr anchor="t" rtlCol="false" tIns="0" lIns="0" bIns="0" rIns="0">
              <a:spAutoFit/>
            </a:bodyPr>
            <a:lstStyle/>
            <a:p>
              <a:pPr algn="ctr">
                <a:lnSpc>
                  <a:spcPts val="3688"/>
                </a:lnSpc>
              </a:pPr>
              <a:r>
                <a:rPr lang="en-US" b="true" sz="2634">
                  <a:solidFill>
                    <a:srgbClr val="FFFFFF"/>
                  </a:solidFill>
                  <a:latin typeface="Inter Bold"/>
                  <a:ea typeface="Inter Bold"/>
                  <a:cs typeface="Inter Bold"/>
                  <a:sym typeface="Inter Bold"/>
                </a:rPr>
                <a:t>Based on the analysis, we recommend minimizing spot market purchases to optimize costs and increase the distribution of own products in the market.</a:t>
              </a:r>
            </a:p>
          </p:txBody>
        </p:sp>
      </p:grpSp>
      <p:sp>
        <p:nvSpPr>
          <p:cNvPr name="Freeform 12" id="12"/>
          <p:cNvSpPr/>
          <p:nvPr/>
        </p:nvSpPr>
        <p:spPr>
          <a:xfrm flipH="false" flipV="false" rot="0">
            <a:off x="-1129243" y="7112476"/>
            <a:ext cx="7255238" cy="3657158"/>
          </a:xfrm>
          <a:custGeom>
            <a:avLst/>
            <a:gdLst/>
            <a:ahLst/>
            <a:cxnLst/>
            <a:rect r="r" b="b" t="t" l="l"/>
            <a:pathLst>
              <a:path h="3657158" w="7255238">
                <a:moveTo>
                  <a:pt x="0" y="0"/>
                </a:moveTo>
                <a:lnTo>
                  <a:pt x="7255238" y="0"/>
                </a:lnTo>
                <a:lnTo>
                  <a:pt x="7255238" y="3657158"/>
                </a:lnTo>
                <a:lnTo>
                  <a:pt x="0" y="3657158"/>
                </a:lnTo>
                <a:lnTo>
                  <a:pt x="0" y="0"/>
                </a:lnTo>
                <a:close/>
              </a:path>
            </a:pathLst>
          </a:custGeom>
          <a:blipFill>
            <a:blip r:embed="rId6">
              <a:extLst>
                <a:ext uri="{96DAC541-7B7A-43D3-8B79-37D633B846F1}">
                  <asvg:svgBlip xmlns:asvg="http://schemas.microsoft.com/office/drawing/2016/SVG/main" r:embed="rId7"/>
                </a:ext>
              </a:extLst>
            </a:blip>
            <a:stretch>
              <a:fillRect l="0" t="-45036" r="0" b="-160170"/>
            </a:stretch>
          </a:blipFill>
        </p:spPr>
      </p:sp>
      <p:grpSp>
        <p:nvGrpSpPr>
          <p:cNvPr name="Group 13" id="13"/>
          <p:cNvGrpSpPr/>
          <p:nvPr/>
        </p:nvGrpSpPr>
        <p:grpSpPr>
          <a:xfrm rot="0">
            <a:off x="489590" y="3713127"/>
            <a:ext cx="5389219" cy="3030064"/>
            <a:chOff x="0" y="0"/>
            <a:chExt cx="7185625" cy="4040085"/>
          </a:xfrm>
        </p:grpSpPr>
        <p:grpSp>
          <p:nvGrpSpPr>
            <p:cNvPr name="Group 14" id="14"/>
            <p:cNvGrpSpPr/>
            <p:nvPr/>
          </p:nvGrpSpPr>
          <p:grpSpPr>
            <a:xfrm rot="0">
              <a:off x="0" y="0"/>
              <a:ext cx="7185625" cy="4040085"/>
              <a:chOff x="0" y="0"/>
              <a:chExt cx="2243351" cy="1261314"/>
            </a:xfrm>
          </p:grpSpPr>
          <p:sp>
            <p:nvSpPr>
              <p:cNvPr name="Freeform 15" id="15"/>
              <p:cNvSpPr/>
              <p:nvPr/>
            </p:nvSpPr>
            <p:spPr>
              <a:xfrm flipH="false" flipV="false" rot="0">
                <a:off x="0" y="0"/>
                <a:ext cx="2243351" cy="1261314"/>
              </a:xfrm>
              <a:custGeom>
                <a:avLst/>
                <a:gdLst/>
                <a:ahLst/>
                <a:cxnLst/>
                <a:rect r="r" b="b" t="t" l="l"/>
                <a:pathLst>
                  <a:path h="1261314" w="2243351">
                    <a:moveTo>
                      <a:pt x="76371" y="0"/>
                    </a:moveTo>
                    <a:lnTo>
                      <a:pt x="2166981" y="0"/>
                    </a:lnTo>
                    <a:cubicBezTo>
                      <a:pt x="2187236" y="0"/>
                      <a:pt x="2206661" y="8046"/>
                      <a:pt x="2220983" y="22368"/>
                    </a:cubicBezTo>
                    <a:cubicBezTo>
                      <a:pt x="2235305" y="36691"/>
                      <a:pt x="2243351" y="56116"/>
                      <a:pt x="2243351" y="76371"/>
                    </a:cubicBezTo>
                    <a:lnTo>
                      <a:pt x="2243351" y="1184943"/>
                    </a:lnTo>
                    <a:cubicBezTo>
                      <a:pt x="2243351" y="1205198"/>
                      <a:pt x="2235305" y="1224623"/>
                      <a:pt x="2220983" y="1238946"/>
                    </a:cubicBezTo>
                    <a:cubicBezTo>
                      <a:pt x="2206661" y="1253268"/>
                      <a:pt x="2187236" y="1261314"/>
                      <a:pt x="2166981" y="1261314"/>
                    </a:cubicBezTo>
                    <a:lnTo>
                      <a:pt x="76371" y="1261314"/>
                    </a:lnTo>
                    <a:cubicBezTo>
                      <a:pt x="56116" y="1261314"/>
                      <a:pt x="36691" y="1253268"/>
                      <a:pt x="22368" y="1238946"/>
                    </a:cubicBezTo>
                    <a:cubicBezTo>
                      <a:pt x="8046" y="1224623"/>
                      <a:pt x="0" y="1205198"/>
                      <a:pt x="0" y="1184943"/>
                    </a:cubicBezTo>
                    <a:lnTo>
                      <a:pt x="0" y="76371"/>
                    </a:lnTo>
                    <a:cubicBezTo>
                      <a:pt x="0" y="56116"/>
                      <a:pt x="8046" y="36691"/>
                      <a:pt x="22368" y="22368"/>
                    </a:cubicBezTo>
                    <a:cubicBezTo>
                      <a:pt x="36691" y="8046"/>
                      <a:pt x="56116" y="0"/>
                      <a:pt x="76371" y="0"/>
                    </a:cubicBezTo>
                    <a:close/>
                  </a:path>
                </a:pathLst>
              </a:custGeom>
              <a:solidFill>
                <a:srgbClr val="545454"/>
              </a:solidFill>
            </p:spPr>
          </p:sp>
          <p:sp>
            <p:nvSpPr>
              <p:cNvPr name="TextBox 16" id="16"/>
              <p:cNvSpPr txBox="true"/>
              <p:nvPr/>
            </p:nvSpPr>
            <p:spPr>
              <a:xfrm>
                <a:off x="0" y="-38100"/>
                <a:ext cx="2243351" cy="129941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58805" y="152141"/>
              <a:ext cx="6868016" cy="3691643"/>
            </a:xfrm>
            <a:prstGeom prst="rect">
              <a:avLst/>
            </a:prstGeom>
          </p:spPr>
          <p:txBody>
            <a:bodyPr anchor="t" rtlCol="false" tIns="0" lIns="0" bIns="0" rIns="0">
              <a:spAutoFit/>
            </a:bodyPr>
            <a:lstStyle/>
            <a:p>
              <a:pPr algn="ctr">
                <a:lnSpc>
                  <a:spcPts val="3688"/>
                </a:lnSpc>
              </a:pPr>
              <a:r>
                <a:rPr lang="en-US" sz="2634" b="true">
                  <a:solidFill>
                    <a:srgbClr val="FFFFFF"/>
                  </a:solidFill>
                  <a:latin typeface="Inter Bold"/>
                  <a:ea typeface="Inter Bold"/>
                  <a:cs typeface="Inter Bold"/>
                  <a:sym typeface="Inter Bold"/>
                </a:rPr>
                <a:t>Our goal is to provide Green Mills with valuable insights that will support informed decision-making in response to fluctuating market demands.</a:t>
              </a:r>
            </a:p>
          </p:txBody>
        </p:sp>
      </p:grpSp>
      <p:grpSp>
        <p:nvGrpSpPr>
          <p:cNvPr name="Group 18" id="18"/>
          <p:cNvGrpSpPr/>
          <p:nvPr/>
        </p:nvGrpSpPr>
        <p:grpSpPr>
          <a:xfrm rot="0">
            <a:off x="12320929" y="6322252"/>
            <a:ext cx="4938371" cy="3496719"/>
            <a:chOff x="0" y="0"/>
            <a:chExt cx="6584494" cy="4662292"/>
          </a:xfrm>
        </p:grpSpPr>
        <p:grpSp>
          <p:nvGrpSpPr>
            <p:cNvPr name="Group 19" id="19"/>
            <p:cNvGrpSpPr/>
            <p:nvPr/>
          </p:nvGrpSpPr>
          <p:grpSpPr>
            <a:xfrm rot="0">
              <a:off x="0" y="0"/>
              <a:ext cx="6584494" cy="4662292"/>
              <a:chOff x="0" y="0"/>
              <a:chExt cx="2055678" cy="1455567"/>
            </a:xfrm>
          </p:grpSpPr>
          <p:sp>
            <p:nvSpPr>
              <p:cNvPr name="Freeform 20" id="20"/>
              <p:cNvSpPr/>
              <p:nvPr/>
            </p:nvSpPr>
            <p:spPr>
              <a:xfrm flipH="false" flipV="false" rot="0">
                <a:off x="0" y="0"/>
                <a:ext cx="2055678" cy="1455567"/>
              </a:xfrm>
              <a:custGeom>
                <a:avLst/>
                <a:gdLst/>
                <a:ahLst/>
                <a:cxnLst/>
                <a:rect r="r" b="b" t="t" l="l"/>
                <a:pathLst>
                  <a:path h="1455567" w="2055678">
                    <a:moveTo>
                      <a:pt x="83343" y="0"/>
                    </a:moveTo>
                    <a:lnTo>
                      <a:pt x="1972336" y="0"/>
                    </a:lnTo>
                    <a:cubicBezTo>
                      <a:pt x="1994440" y="0"/>
                      <a:pt x="2015638" y="8781"/>
                      <a:pt x="2031268" y="24411"/>
                    </a:cubicBezTo>
                    <a:cubicBezTo>
                      <a:pt x="2046898" y="40040"/>
                      <a:pt x="2055678" y="61239"/>
                      <a:pt x="2055678" y="83343"/>
                    </a:cubicBezTo>
                    <a:lnTo>
                      <a:pt x="2055678" y="1372224"/>
                    </a:lnTo>
                    <a:cubicBezTo>
                      <a:pt x="2055678" y="1394328"/>
                      <a:pt x="2046898" y="1415526"/>
                      <a:pt x="2031268" y="1431156"/>
                    </a:cubicBezTo>
                    <a:cubicBezTo>
                      <a:pt x="2015638" y="1446786"/>
                      <a:pt x="1994440" y="1455567"/>
                      <a:pt x="1972336" y="1455567"/>
                    </a:cubicBezTo>
                    <a:lnTo>
                      <a:pt x="83343" y="1455567"/>
                    </a:lnTo>
                    <a:cubicBezTo>
                      <a:pt x="61239" y="1455567"/>
                      <a:pt x="40040" y="1446786"/>
                      <a:pt x="24411" y="1431156"/>
                    </a:cubicBezTo>
                    <a:cubicBezTo>
                      <a:pt x="8781" y="1415526"/>
                      <a:pt x="0" y="1394328"/>
                      <a:pt x="0" y="1372224"/>
                    </a:cubicBezTo>
                    <a:lnTo>
                      <a:pt x="0" y="83343"/>
                    </a:lnTo>
                    <a:cubicBezTo>
                      <a:pt x="0" y="61239"/>
                      <a:pt x="8781" y="40040"/>
                      <a:pt x="24411" y="24411"/>
                    </a:cubicBezTo>
                    <a:cubicBezTo>
                      <a:pt x="40040" y="8781"/>
                      <a:pt x="61239" y="0"/>
                      <a:pt x="83343" y="0"/>
                    </a:cubicBezTo>
                    <a:close/>
                  </a:path>
                </a:pathLst>
              </a:custGeom>
              <a:solidFill>
                <a:srgbClr val="6BB04E"/>
              </a:solidFill>
            </p:spPr>
          </p:sp>
          <p:sp>
            <p:nvSpPr>
              <p:cNvPr name="TextBox 21" id="21"/>
              <p:cNvSpPr txBox="true"/>
              <p:nvPr/>
            </p:nvSpPr>
            <p:spPr>
              <a:xfrm>
                <a:off x="0" y="-38100"/>
                <a:ext cx="2055678" cy="1493667"/>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152141"/>
              <a:ext cx="6584494" cy="4313850"/>
            </a:xfrm>
            <a:prstGeom prst="rect">
              <a:avLst/>
            </a:prstGeom>
          </p:spPr>
          <p:txBody>
            <a:bodyPr anchor="t" rtlCol="false" tIns="0" lIns="0" bIns="0" rIns="0">
              <a:spAutoFit/>
            </a:bodyPr>
            <a:lstStyle/>
            <a:p>
              <a:pPr algn="ctr">
                <a:lnSpc>
                  <a:spcPts val="3688"/>
                </a:lnSpc>
              </a:pPr>
              <a:r>
                <a:rPr lang="en-US" sz="2634" b="true">
                  <a:solidFill>
                    <a:srgbClr val="FFFFFF"/>
                  </a:solidFill>
                  <a:latin typeface="Inter Bold"/>
                  <a:ea typeface="Inter Bold"/>
                  <a:cs typeface="Inter Bold"/>
                  <a:sym typeface="Inter Bold"/>
                </a:rPr>
                <a:t>The Excel spreadsheet provides a detailed cost breakdown for the optimal strategy, which will remain useful in the future, even with changes in market conditions and demand.</a:t>
              </a:r>
            </a:p>
          </p:txBody>
        </p:sp>
      </p:grpSp>
      <p:grpSp>
        <p:nvGrpSpPr>
          <p:cNvPr name="Group 23" id="23"/>
          <p:cNvGrpSpPr/>
          <p:nvPr/>
        </p:nvGrpSpPr>
        <p:grpSpPr>
          <a:xfrm rot="0">
            <a:off x="5129160" y="-687277"/>
            <a:ext cx="1993670" cy="1549064"/>
            <a:chOff x="0" y="0"/>
            <a:chExt cx="740613" cy="575450"/>
          </a:xfrm>
        </p:grpSpPr>
        <p:sp>
          <p:nvSpPr>
            <p:cNvPr name="Freeform 24" id="24"/>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348311"/>
            </a:solidFill>
          </p:spPr>
        </p:sp>
        <p:sp>
          <p:nvSpPr>
            <p:cNvPr name="TextBox 25" id="25"/>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6454273" y="6535070"/>
            <a:ext cx="1596514" cy="1771444"/>
          </a:xfrm>
          <a:custGeom>
            <a:avLst/>
            <a:gdLst/>
            <a:ahLst/>
            <a:cxnLst/>
            <a:rect r="r" b="b" t="t" l="l"/>
            <a:pathLst>
              <a:path h="1771444" w="1596514">
                <a:moveTo>
                  <a:pt x="0" y="0"/>
                </a:moveTo>
                <a:lnTo>
                  <a:pt x="1596514" y="0"/>
                </a:lnTo>
                <a:lnTo>
                  <a:pt x="1596514" y="1771444"/>
                </a:lnTo>
                <a:lnTo>
                  <a:pt x="0" y="1771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187672" y="4004753"/>
            <a:ext cx="1397220" cy="1346571"/>
          </a:xfrm>
          <a:custGeom>
            <a:avLst/>
            <a:gdLst/>
            <a:ahLst/>
            <a:cxnLst/>
            <a:rect r="r" b="b" t="t" l="l"/>
            <a:pathLst>
              <a:path h="1346571" w="1397220">
                <a:moveTo>
                  <a:pt x="0" y="0"/>
                </a:moveTo>
                <a:lnTo>
                  <a:pt x="1397221" y="0"/>
                </a:lnTo>
                <a:lnTo>
                  <a:pt x="1397221" y="1346571"/>
                </a:lnTo>
                <a:lnTo>
                  <a:pt x="0" y="13465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9802462" y="6746666"/>
            <a:ext cx="1348252" cy="1348252"/>
          </a:xfrm>
          <a:custGeom>
            <a:avLst/>
            <a:gdLst/>
            <a:ahLst/>
            <a:cxnLst/>
            <a:rect r="r" b="b" t="t" l="l"/>
            <a:pathLst>
              <a:path h="1348252" w="1348252">
                <a:moveTo>
                  <a:pt x="0" y="0"/>
                </a:moveTo>
                <a:lnTo>
                  <a:pt x="1348252" y="0"/>
                </a:lnTo>
                <a:lnTo>
                  <a:pt x="1348252" y="1348252"/>
                </a:lnTo>
                <a:lnTo>
                  <a:pt x="0" y="13482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665590" y="804637"/>
            <a:ext cx="5622330" cy="1109757"/>
          </a:xfrm>
          <a:prstGeom prst="rect">
            <a:avLst/>
          </a:prstGeom>
        </p:spPr>
        <p:txBody>
          <a:bodyPr anchor="t" rtlCol="false" tIns="0" lIns="0" bIns="0" rIns="0">
            <a:spAutoFit/>
          </a:bodyPr>
          <a:lstStyle/>
          <a:p>
            <a:pPr algn="l">
              <a:lnSpc>
                <a:spcPts val="8831"/>
              </a:lnSpc>
            </a:pPr>
            <a:r>
              <a:rPr lang="en-US" sz="6953" b="true">
                <a:solidFill>
                  <a:srgbClr val="000000"/>
                </a:solidFill>
                <a:latin typeface="Inter Bold"/>
                <a:ea typeface="Inter Bold"/>
                <a:cs typeface="Inter Bold"/>
                <a:sym typeface="Inter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0">
            <a:off x="12642235" y="-2101567"/>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79746" y="7541182"/>
            <a:ext cx="12946760" cy="3064815"/>
            <a:chOff x="0" y="0"/>
            <a:chExt cx="1551535" cy="367286"/>
          </a:xfrm>
        </p:grpSpPr>
        <p:sp>
          <p:nvSpPr>
            <p:cNvPr name="Freeform 4" id="4"/>
            <p:cNvSpPr/>
            <p:nvPr/>
          </p:nvSpPr>
          <p:spPr>
            <a:xfrm flipH="false" flipV="false" rot="0">
              <a:off x="0" y="0"/>
              <a:ext cx="1551535" cy="367286"/>
            </a:xfrm>
            <a:custGeom>
              <a:avLst/>
              <a:gdLst/>
              <a:ahLst/>
              <a:cxnLst/>
              <a:rect r="r" b="b" t="t" l="l"/>
              <a:pathLst>
                <a:path h="367286" w="1551535">
                  <a:moveTo>
                    <a:pt x="1348335" y="0"/>
                  </a:moveTo>
                  <a:lnTo>
                    <a:pt x="0" y="0"/>
                  </a:lnTo>
                  <a:lnTo>
                    <a:pt x="203200" y="367286"/>
                  </a:lnTo>
                  <a:lnTo>
                    <a:pt x="1551535" y="367286"/>
                  </a:lnTo>
                  <a:lnTo>
                    <a:pt x="1348335" y="0"/>
                  </a:lnTo>
                  <a:close/>
                </a:path>
              </a:pathLst>
            </a:custGeom>
            <a:solidFill>
              <a:srgbClr val="545454"/>
            </a:solidFill>
          </p:spPr>
        </p:sp>
        <p:sp>
          <p:nvSpPr>
            <p:cNvPr name="TextBox 5" id="5"/>
            <p:cNvSpPr txBox="true"/>
            <p:nvPr/>
          </p:nvSpPr>
          <p:spPr>
            <a:xfrm>
              <a:off x="101600" y="-38100"/>
              <a:ext cx="1348335" cy="40538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3252" y="-1581326"/>
            <a:ext cx="14825920" cy="13423034"/>
            <a:chOff x="0" y="0"/>
            <a:chExt cx="812800" cy="735890"/>
          </a:xfrm>
        </p:grpSpPr>
        <p:sp>
          <p:nvSpPr>
            <p:cNvPr name="Freeform 7" id="7"/>
            <p:cNvSpPr/>
            <p:nvPr/>
          </p:nvSpPr>
          <p:spPr>
            <a:xfrm flipH="true" flipV="false" rot="0">
              <a:off x="0" y="0"/>
              <a:ext cx="812800" cy="735890"/>
            </a:xfrm>
            <a:custGeom>
              <a:avLst/>
              <a:gdLst/>
              <a:ahLst/>
              <a:cxnLst/>
              <a:rect r="r" b="b" t="t" l="l"/>
              <a:pathLst>
                <a:path h="735890" w="812800">
                  <a:moveTo>
                    <a:pt x="406400" y="0"/>
                  </a:moveTo>
                  <a:lnTo>
                    <a:pt x="0" y="735890"/>
                  </a:lnTo>
                  <a:lnTo>
                    <a:pt x="812800" y="735890"/>
                  </a:lnTo>
                  <a:lnTo>
                    <a:pt x="406400" y="0"/>
                  </a:lnTo>
                  <a:close/>
                </a:path>
              </a:pathLst>
            </a:custGeom>
            <a:solidFill>
              <a:srgbClr val="257004"/>
            </a:solidFill>
            <a:ln w="12700">
              <a:solidFill>
                <a:srgbClr val="000000"/>
              </a:solidFill>
            </a:ln>
          </p:spPr>
        </p:sp>
      </p:grpSp>
      <p:grpSp>
        <p:nvGrpSpPr>
          <p:cNvPr name="Group 8" id="8"/>
          <p:cNvGrpSpPr/>
          <p:nvPr/>
        </p:nvGrpSpPr>
        <p:grpSpPr>
          <a:xfrm rot="0">
            <a:off x="-2529040" y="-2307284"/>
            <a:ext cx="14825920" cy="13423034"/>
            <a:chOff x="0" y="0"/>
            <a:chExt cx="812800" cy="735890"/>
          </a:xfrm>
        </p:grpSpPr>
        <p:sp>
          <p:nvSpPr>
            <p:cNvPr name="Freeform 9" id="9"/>
            <p:cNvSpPr/>
            <p:nvPr/>
          </p:nvSpPr>
          <p:spPr>
            <a:xfrm flipH="false" flipV="false" rot="0">
              <a:off x="0" y="0"/>
              <a:ext cx="812800" cy="735890"/>
            </a:xfrm>
            <a:custGeom>
              <a:avLst/>
              <a:gdLst/>
              <a:ahLst/>
              <a:cxnLst/>
              <a:rect r="r" b="b" t="t" l="l"/>
              <a:pathLst>
                <a:path h="735890" w="812800">
                  <a:moveTo>
                    <a:pt x="406400" y="0"/>
                  </a:moveTo>
                  <a:lnTo>
                    <a:pt x="812800" y="735890"/>
                  </a:lnTo>
                  <a:lnTo>
                    <a:pt x="0" y="735890"/>
                  </a:lnTo>
                  <a:lnTo>
                    <a:pt x="406400" y="0"/>
                  </a:lnTo>
                  <a:close/>
                </a:path>
              </a:pathLst>
            </a:custGeom>
            <a:blipFill>
              <a:blip r:embed="rId4"/>
              <a:stretch>
                <a:fillRect l="-13711" t="0" r="-22179" b="0"/>
              </a:stretch>
            </a:blipFill>
          </p:spPr>
        </p:sp>
      </p:grpSp>
      <p:grpSp>
        <p:nvGrpSpPr>
          <p:cNvPr name="Group 10" id="10"/>
          <p:cNvGrpSpPr/>
          <p:nvPr/>
        </p:nvGrpSpPr>
        <p:grpSpPr>
          <a:xfrm rot="1737006">
            <a:off x="-2915783" y="-2370377"/>
            <a:ext cx="4526054" cy="9777465"/>
            <a:chOff x="0" y="0"/>
            <a:chExt cx="1192047" cy="2575135"/>
          </a:xfrm>
        </p:grpSpPr>
        <p:sp>
          <p:nvSpPr>
            <p:cNvPr name="Freeform 11" id="11"/>
            <p:cNvSpPr/>
            <p:nvPr/>
          </p:nvSpPr>
          <p:spPr>
            <a:xfrm flipH="false" flipV="false" rot="0">
              <a:off x="0" y="0"/>
              <a:ext cx="1192047" cy="2575135"/>
            </a:xfrm>
            <a:custGeom>
              <a:avLst/>
              <a:gdLst/>
              <a:ahLst/>
              <a:cxnLst/>
              <a:rect r="r" b="b" t="t" l="l"/>
              <a:pathLst>
                <a:path h="2575135" w="1192047">
                  <a:moveTo>
                    <a:pt x="0" y="0"/>
                  </a:moveTo>
                  <a:lnTo>
                    <a:pt x="1192047" y="0"/>
                  </a:lnTo>
                  <a:lnTo>
                    <a:pt x="1192047" y="2575135"/>
                  </a:lnTo>
                  <a:lnTo>
                    <a:pt x="0" y="2575135"/>
                  </a:lnTo>
                  <a:close/>
                </a:path>
              </a:pathLst>
            </a:custGeom>
            <a:solidFill>
              <a:srgbClr val="545454"/>
            </a:solidFill>
          </p:spPr>
        </p:sp>
        <p:sp>
          <p:nvSpPr>
            <p:cNvPr name="TextBox 12" id="12"/>
            <p:cNvSpPr txBox="true"/>
            <p:nvPr/>
          </p:nvSpPr>
          <p:spPr>
            <a:xfrm>
              <a:off x="0" y="-38100"/>
              <a:ext cx="1192047" cy="261323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H="true">
            <a:off x="-759912" y="-816366"/>
            <a:ext cx="3908313" cy="6982516"/>
          </a:xfrm>
          <a:prstGeom prst="line">
            <a:avLst/>
          </a:prstGeom>
          <a:ln cap="flat" w="57150">
            <a:solidFill>
              <a:srgbClr val="FFFFFF"/>
            </a:solidFill>
            <a:prstDash val="solid"/>
            <a:headEnd type="none" len="sm" w="sm"/>
            <a:tailEnd type="none" len="sm" w="sm"/>
          </a:ln>
        </p:spPr>
      </p:sp>
      <p:grpSp>
        <p:nvGrpSpPr>
          <p:cNvPr name="Group 14" id="14"/>
          <p:cNvGrpSpPr/>
          <p:nvPr/>
        </p:nvGrpSpPr>
        <p:grpSpPr>
          <a:xfrm rot="0">
            <a:off x="-1818266" y="-581573"/>
            <a:ext cx="3086100" cy="270033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48311"/>
            </a:solidFill>
          </p:spPr>
        </p:sp>
        <p:sp>
          <p:nvSpPr>
            <p:cNvPr name="TextBox 16" id="16"/>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943477" y="-581573"/>
            <a:ext cx="2130442" cy="1872814"/>
            <a:chOff x="0" y="0"/>
            <a:chExt cx="909524" cy="799538"/>
          </a:xfrm>
        </p:grpSpPr>
        <p:sp>
          <p:nvSpPr>
            <p:cNvPr name="Freeform 18" id="18"/>
            <p:cNvSpPr/>
            <p:nvPr/>
          </p:nvSpPr>
          <p:spPr>
            <a:xfrm flipH="false" flipV="false" rot="0">
              <a:off x="0" y="0"/>
              <a:ext cx="909524" cy="799538"/>
            </a:xfrm>
            <a:custGeom>
              <a:avLst/>
              <a:gdLst/>
              <a:ahLst/>
              <a:cxnLst/>
              <a:rect r="r" b="b" t="t" l="l"/>
              <a:pathLst>
                <a:path h="799538" w="909524">
                  <a:moveTo>
                    <a:pt x="454762" y="799538"/>
                  </a:moveTo>
                  <a:lnTo>
                    <a:pt x="909524" y="0"/>
                  </a:lnTo>
                  <a:lnTo>
                    <a:pt x="0" y="0"/>
                  </a:lnTo>
                  <a:lnTo>
                    <a:pt x="454762" y="799538"/>
                  </a:lnTo>
                  <a:close/>
                </a:path>
              </a:pathLst>
            </a:custGeom>
            <a:solidFill>
              <a:srgbClr val="000000">
                <a:alpha val="0"/>
              </a:srgbClr>
            </a:solidFill>
            <a:ln w="95250" cap="sq">
              <a:solidFill>
                <a:srgbClr val="FFFFFF"/>
              </a:solidFill>
              <a:prstDash val="solid"/>
              <a:miter/>
            </a:ln>
          </p:spPr>
        </p:sp>
        <p:sp>
          <p:nvSpPr>
            <p:cNvPr name="TextBox 19" id="19"/>
            <p:cNvSpPr txBox="true"/>
            <p:nvPr/>
          </p:nvSpPr>
          <p:spPr>
            <a:xfrm>
              <a:off x="142113" y="19010"/>
              <a:ext cx="625298" cy="409314"/>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984204" y="2109240"/>
            <a:ext cx="8737181" cy="3199319"/>
          </a:xfrm>
          <a:prstGeom prst="rect">
            <a:avLst/>
          </a:prstGeom>
        </p:spPr>
        <p:txBody>
          <a:bodyPr anchor="t" rtlCol="false" tIns="0" lIns="0" bIns="0" rIns="0">
            <a:spAutoFit/>
          </a:bodyPr>
          <a:lstStyle/>
          <a:p>
            <a:pPr algn="r">
              <a:lnSpc>
                <a:spcPts val="12607"/>
              </a:lnSpc>
            </a:pPr>
            <a:r>
              <a:rPr lang="en-US" sz="10506">
                <a:solidFill>
                  <a:srgbClr val="257004"/>
                </a:solidFill>
                <a:latin typeface="Anton"/>
                <a:ea typeface="Anton"/>
                <a:cs typeface="Anton"/>
                <a:sym typeface="Anton"/>
              </a:rPr>
              <a:t>Thank You 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712308" y="-2134196"/>
            <a:ext cx="6812234" cy="6812234"/>
          </a:xfrm>
          <a:custGeom>
            <a:avLst/>
            <a:gdLst/>
            <a:ahLst/>
            <a:cxnLst/>
            <a:rect r="r" b="b" t="t" l="l"/>
            <a:pathLst>
              <a:path h="6812234" w="6812234">
                <a:moveTo>
                  <a:pt x="6812234" y="6812234"/>
                </a:moveTo>
                <a:lnTo>
                  <a:pt x="0" y="6812234"/>
                </a:lnTo>
                <a:lnTo>
                  <a:pt x="0" y="0"/>
                </a:lnTo>
                <a:lnTo>
                  <a:pt x="6812234" y="0"/>
                </a:lnTo>
                <a:lnTo>
                  <a:pt x="6812234"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067617" y="-2134196"/>
            <a:ext cx="6812234" cy="6812234"/>
          </a:xfrm>
          <a:custGeom>
            <a:avLst/>
            <a:gdLst/>
            <a:ahLst/>
            <a:cxnLst/>
            <a:rect r="r" b="b" t="t" l="l"/>
            <a:pathLst>
              <a:path h="6812234" w="6812234">
                <a:moveTo>
                  <a:pt x="0" y="6812234"/>
                </a:moveTo>
                <a:lnTo>
                  <a:pt x="6812235" y="6812234"/>
                </a:lnTo>
                <a:lnTo>
                  <a:pt x="6812235"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23548" y="468663"/>
            <a:ext cx="1549568" cy="120400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24432" y="468663"/>
            <a:ext cx="1549568" cy="1204001"/>
            <a:chOff x="0" y="0"/>
            <a:chExt cx="740613" cy="575450"/>
          </a:xfrm>
        </p:grpSpPr>
        <p:sp>
          <p:nvSpPr>
            <p:cNvPr name="Freeform 8" id="8"/>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9" id="9"/>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80736" y="-4460684"/>
            <a:ext cx="3900020" cy="8664264"/>
          </a:xfrm>
          <a:custGeom>
            <a:avLst/>
            <a:gdLst/>
            <a:ahLst/>
            <a:cxnLst/>
            <a:rect r="r" b="b" t="t" l="l"/>
            <a:pathLst>
              <a:path h="8664264" w="3900020">
                <a:moveTo>
                  <a:pt x="0" y="8664265"/>
                </a:moveTo>
                <a:lnTo>
                  <a:pt x="3900020" y="8664265"/>
                </a:lnTo>
                <a:lnTo>
                  <a:pt x="3900020" y="0"/>
                </a:lnTo>
                <a:lnTo>
                  <a:pt x="0" y="0"/>
                </a:lnTo>
                <a:lnTo>
                  <a:pt x="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1" id="11"/>
          <p:cNvSpPr/>
          <p:nvPr/>
        </p:nvSpPr>
        <p:spPr>
          <a:xfrm flipH="true" flipV="true" rot="0">
            <a:off x="14572082" y="-4460684"/>
            <a:ext cx="3900020" cy="8664264"/>
          </a:xfrm>
          <a:custGeom>
            <a:avLst/>
            <a:gdLst/>
            <a:ahLst/>
            <a:cxnLst/>
            <a:rect r="r" b="b" t="t" l="l"/>
            <a:pathLst>
              <a:path h="8664264" w="3900020">
                <a:moveTo>
                  <a:pt x="3900020" y="8664265"/>
                </a:moveTo>
                <a:lnTo>
                  <a:pt x="0" y="8664265"/>
                </a:lnTo>
                <a:lnTo>
                  <a:pt x="0" y="0"/>
                </a:lnTo>
                <a:lnTo>
                  <a:pt x="3900020" y="0"/>
                </a:lnTo>
                <a:lnTo>
                  <a:pt x="390002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2" id="12"/>
          <p:cNvSpPr/>
          <p:nvPr/>
        </p:nvSpPr>
        <p:spPr>
          <a:xfrm flipH="false" flipV="false" rot="0">
            <a:off x="1549239" y="3315031"/>
            <a:ext cx="2614227" cy="3722584"/>
          </a:xfrm>
          <a:custGeom>
            <a:avLst/>
            <a:gdLst/>
            <a:ahLst/>
            <a:cxnLst/>
            <a:rect r="r" b="b" t="t" l="l"/>
            <a:pathLst>
              <a:path h="3722584" w="2614227">
                <a:moveTo>
                  <a:pt x="0" y="0"/>
                </a:moveTo>
                <a:lnTo>
                  <a:pt x="2614227" y="0"/>
                </a:lnTo>
                <a:lnTo>
                  <a:pt x="2614227" y="3722584"/>
                </a:lnTo>
                <a:lnTo>
                  <a:pt x="0" y="3722584"/>
                </a:lnTo>
                <a:lnTo>
                  <a:pt x="0" y="0"/>
                </a:lnTo>
                <a:close/>
              </a:path>
            </a:pathLst>
          </a:custGeom>
          <a:blipFill>
            <a:blip r:embed="rId6">
              <a:extLst>
                <a:ext uri="{96DAC541-7B7A-43D3-8B79-37D633B846F1}">
                  <asvg:svgBlip xmlns:asvg="http://schemas.microsoft.com/office/drawing/2016/SVG/main" r:embed="rId7"/>
                </a:ext>
              </a:extLst>
            </a:blip>
            <a:stretch>
              <a:fillRect l="0" t="0" r="-188399" b="0"/>
            </a:stretch>
          </a:blipFill>
        </p:spPr>
      </p:sp>
      <p:sp>
        <p:nvSpPr>
          <p:cNvPr name="Freeform 13" id="13"/>
          <p:cNvSpPr/>
          <p:nvPr/>
        </p:nvSpPr>
        <p:spPr>
          <a:xfrm flipH="false" flipV="false" rot="0">
            <a:off x="4248765" y="3315031"/>
            <a:ext cx="3278597" cy="3722584"/>
          </a:xfrm>
          <a:custGeom>
            <a:avLst/>
            <a:gdLst/>
            <a:ahLst/>
            <a:cxnLst/>
            <a:rect r="r" b="b" t="t" l="l"/>
            <a:pathLst>
              <a:path h="3722584" w="3278597">
                <a:moveTo>
                  <a:pt x="0" y="0"/>
                </a:moveTo>
                <a:lnTo>
                  <a:pt x="3278598" y="0"/>
                </a:lnTo>
                <a:lnTo>
                  <a:pt x="3278598" y="3722584"/>
                </a:lnTo>
                <a:lnTo>
                  <a:pt x="0" y="3722584"/>
                </a:lnTo>
                <a:lnTo>
                  <a:pt x="0" y="0"/>
                </a:lnTo>
                <a:close/>
              </a:path>
            </a:pathLst>
          </a:custGeom>
          <a:blipFill>
            <a:blip r:embed="rId6">
              <a:extLst>
                <a:ext uri="{96DAC541-7B7A-43D3-8B79-37D633B846F1}">
                  <asvg:svgBlip xmlns:asvg="http://schemas.microsoft.com/office/drawing/2016/SVG/main" r:embed="rId7"/>
                </a:ext>
              </a:extLst>
            </a:blip>
            <a:stretch>
              <a:fillRect l="-65551" t="0" r="-64407" b="0"/>
            </a:stretch>
          </a:blipFill>
        </p:spPr>
      </p:sp>
      <p:sp>
        <p:nvSpPr>
          <p:cNvPr name="Freeform 14" id="14"/>
          <p:cNvSpPr/>
          <p:nvPr/>
        </p:nvSpPr>
        <p:spPr>
          <a:xfrm flipH="false" flipV="false" rot="0">
            <a:off x="7556813" y="3315031"/>
            <a:ext cx="3278597" cy="3722584"/>
          </a:xfrm>
          <a:custGeom>
            <a:avLst/>
            <a:gdLst/>
            <a:ahLst/>
            <a:cxnLst/>
            <a:rect r="r" b="b" t="t" l="l"/>
            <a:pathLst>
              <a:path h="3722584" w="3278597">
                <a:moveTo>
                  <a:pt x="0" y="0"/>
                </a:moveTo>
                <a:lnTo>
                  <a:pt x="3278598" y="0"/>
                </a:lnTo>
                <a:lnTo>
                  <a:pt x="3278598" y="3722584"/>
                </a:lnTo>
                <a:lnTo>
                  <a:pt x="0" y="3722584"/>
                </a:lnTo>
                <a:lnTo>
                  <a:pt x="0" y="0"/>
                </a:lnTo>
                <a:close/>
              </a:path>
            </a:pathLst>
          </a:custGeom>
          <a:blipFill>
            <a:blip r:embed="rId8">
              <a:extLst>
                <a:ext uri="{96DAC541-7B7A-43D3-8B79-37D633B846F1}">
                  <asvg:svgBlip xmlns:asvg="http://schemas.microsoft.com/office/drawing/2016/SVG/main" r:embed="rId9"/>
                </a:ext>
              </a:extLst>
            </a:blip>
            <a:stretch>
              <a:fillRect l="-65551" t="0" r="-64407" b="0"/>
            </a:stretch>
          </a:blipFill>
        </p:spPr>
      </p:sp>
      <p:sp>
        <p:nvSpPr>
          <p:cNvPr name="Freeform 15" id="15"/>
          <p:cNvSpPr/>
          <p:nvPr/>
        </p:nvSpPr>
        <p:spPr>
          <a:xfrm flipH="false" flipV="false" rot="0">
            <a:off x="10845228" y="3315031"/>
            <a:ext cx="3278597" cy="3722584"/>
          </a:xfrm>
          <a:custGeom>
            <a:avLst/>
            <a:gdLst/>
            <a:ahLst/>
            <a:cxnLst/>
            <a:rect r="r" b="b" t="t" l="l"/>
            <a:pathLst>
              <a:path h="3722584" w="3278597">
                <a:moveTo>
                  <a:pt x="0" y="0"/>
                </a:moveTo>
                <a:lnTo>
                  <a:pt x="3278597" y="0"/>
                </a:lnTo>
                <a:lnTo>
                  <a:pt x="3278597" y="3722584"/>
                </a:lnTo>
                <a:lnTo>
                  <a:pt x="0" y="3722584"/>
                </a:lnTo>
                <a:lnTo>
                  <a:pt x="0" y="0"/>
                </a:lnTo>
                <a:close/>
              </a:path>
            </a:pathLst>
          </a:custGeom>
          <a:blipFill>
            <a:blip r:embed="rId6">
              <a:extLst>
                <a:ext uri="{96DAC541-7B7A-43D3-8B79-37D633B846F1}">
                  <asvg:svgBlip xmlns:asvg="http://schemas.microsoft.com/office/drawing/2016/SVG/main" r:embed="rId7"/>
                </a:ext>
              </a:extLst>
            </a:blip>
            <a:stretch>
              <a:fillRect l="-65551" t="0" r="-64407" b="0"/>
            </a:stretch>
          </a:blipFill>
        </p:spPr>
      </p:sp>
      <p:sp>
        <p:nvSpPr>
          <p:cNvPr name="Freeform 16" id="16"/>
          <p:cNvSpPr/>
          <p:nvPr/>
        </p:nvSpPr>
        <p:spPr>
          <a:xfrm flipH="false" flipV="false" rot="0">
            <a:off x="14153276" y="3315031"/>
            <a:ext cx="2645849" cy="3722584"/>
          </a:xfrm>
          <a:custGeom>
            <a:avLst/>
            <a:gdLst/>
            <a:ahLst/>
            <a:cxnLst/>
            <a:rect r="r" b="b" t="t" l="l"/>
            <a:pathLst>
              <a:path h="3722584" w="2645849">
                <a:moveTo>
                  <a:pt x="0" y="0"/>
                </a:moveTo>
                <a:lnTo>
                  <a:pt x="2645849" y="0"/>
                </a:lnTo>
                <a:lnTo>
                  <a:pt x="2645849" y="3722584"/>
                </a:lnTo>
                <a:lnTo>
                  <a:pt x="0" y="3722584"/>
                </a:lnTo>
                <a:lnTo>
                  <a:pt x="0" y="0"/>
                </a:lnTo>
                <a:close/>
              </a:path>
            </a:pathLst>
          </a:custGeom>
          <a:blipFill>
            <a:blip r:embed="rId10">
              <a:extLst>
                <a:ext uri="{96DAC541-7B7A-43D3-8B79-37D633B846F1}">
                  <asvg:svgBlip xmlns:asvg="http://schemas.microsoft.com/office/drawing/2016/SVG/main" r:embed="rId11"/>
                </a:ext>
              </a:extLst>
            </a:blip>
            <a:stretch>
              <a:fillRect l="-184952" t="0" r="0" b="0"/>
            </a:stretch>
          </a:blipFill>
        </p:spPr>
      </p:sp>
      <p:grpSp>
        <p:nvGrpSpPr>
          <p:cNvPr name="Group 17" id="17"/>
          <p:cNvGrpSpPr/>
          <p:nvPr/>
        </p:nvGrpSpPr>
        <p:grpSpPr>
          <a:xfrm rot="0">
            <a:off x="1360098" y="7252059"/>
            <a:ext cx="2298779" cy="629620"/>
            <a:chOff x="0" y="0"/>
            <a:chExt cx="1058937" cy="290035"/>
          </a:xfrm>
        </p:grpSpPr>
        <p:sp>
          <p:nvSpPr>
            <p:cNvPr name="Freeform 18" id="18"/>
            <p:cNvSpPr/>
            <p:nvPr/>
          </p:nvSpPr>
          <p:spPr>
            <a:xfrm flipH="false" flipV="false" rot="0">
              <a:off x="0" y="0"/>
              <a:ext cx="1058937" cy="290035"/>
            </a:xfrm>
            <a:custGeom>
              <a:avLst/>
              <a:gdLst/>
              <a:ahLst/>
              <a:cxnLst/>
              <a:rect r="r" b="b" t="t" l="l"/>
              <a:pathLst>
                <a:path h="290035" w="1058937">
                  <a:moveTo>
                    <a:pt x="145018" y="0"/>
                  </a:moveTo>
                  <a:lnTo>
                    <a:pt x="913919" y="0"/>
                  </a:lnTo>
                  <a:cubicBezTo>
                    <a:pt x="952380" y="0"/>
                    <a:pt x="989266" y="15279"/>
                    <a:pt x="1016462" y="42475"/>
                  </a:cubicBezTo>
                  <a:cubicBezTo>
                    <a:pt x="1043658" y="69671"/>
                    <a:pt x="1058937" y="106557"/>
                    <a:pt x="1058937" y="145018"/>
                  </a:cubicBezTo>
                  <a:lnTo>
                    <a:pt x="1058937" y="145018"/>
                  </a:lnTo>
                  <a:cubicBezTo>
                    <a:pt x="1058937" y="225109"/>
                    <a:pt x="994010" y="290035"/>
                    <a:pt x="913919"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p:spPr>
        </p:sp>
        <p:sp>
          <p:nvSpPr>
            <p:cNvPr name="TextBox 19" id="19"/>
            <p:cNvSpPr txBox="true"/>
            <p:nvPr/>
          </p:nvSpPr>
          <p:spPr>
            <a:xfrm>
              <a:off x="0" y="-38100"/>
              <a:ext cx="1058937" cy="32813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697087" y="7252059"/>
            <a:ext cx="2298779" cy="629620"/>
            <a:chOff x="0" y="0"/>
            <a:chExt cx="1058937" cy="290035"/>
          </a:xfrm>
        </p:grpSpPr>
        <p:sp>
          <p:nvSpPr>
            <p:cNvPr name="Freeform 21" id="21"/>
            <p:cNvSpPr/>
            <p:nvPr/>
          </p:nvSpPr>
          <p:spPr>
            <a:xfrm flipH="false" flipV="false" rot="0">
              <a:off x="0" y="0"/>
              <a:ext cx="1058937" cy="290035"/>
            </a:xfrm>
            <a:custGeom>
              <a:avLst/>
              <a:gdLst/>
              <a:ahLst/>
              <a:cxnLst/>
              <a:rect r="r" b="b" t="t" l="l"/>
              <a:pathLst>
                <a:path h="290035" w="1058937">
                  <a:moveTo>
                    <a:pt x="145018" y="0"/>
                  </a:moveTo>
                  <a:lnTo>
                    <a:pt x="913919" y="0"/>
                  </a:lnTo>
                  <a:cubicBezTo>
                    <a:pt x="952380" y="0"/>
                    <a:pt x="989266" y="15279"/>
                    <a:pt x="1016462" y="42475"/>
                  </a:cubicBezTo>
                  <a:cubicBezTo>
                    <a:pt x="1043658" y="69671"/>
                    <a:pt x="1058937" y="106557"/>
                    <a:pt x="1058937" y="145018"/>
                  </a:cubicBezTo>
                  <a:lnTo>
                    <a:pt x="1058937" y="145018"/>
                  </a:lnTo>
                  <a:cubicBezTo>
                    <a:pt x="1058937" y="225109"/>
                    <a:pt x="994010" y="290035"/>
                    <a:pt x="913919" y="290035"/>
                  </a:cubicBezTo>
                  <a:lnTo>
                    <a:pt x="145018" y="290035"/>
                  </a:lnTo>
                  <a:cubicBezTo>
                    <a:pt x="64927" y="290035"/>
                    <a:pt x="0" y="225109"/>
                    <a:pt x="0" y="145018"/>
                  </a:cubicBezTo>
                  <a:lnTo>
                    <a:pt x="0" y="145018"/>
                  </a:lnTo>
                  <a:cubicBezTo>
                    <a:pt x="0" y="64927"/>
                    <a:pt x="64927" y="0"/>
                    <a:pt x="145018" y="0"/>
                  </a:cubicBezTo>
                  <a:close/>
                </a:path>
              </a:pathLst>
            </a:custGeom>
            <a:solidFill>
              <a:srgbClr val="6BB04E"/>
            </a:solidFill>
          </p:spPr>
        </p:sp>
        <p:sp>
          <p:nvSpPr>
            <p:cNvPr name="TextBox 22" id="22"/>
            <p:cNvSpPr txBox="true"/>
            <p:nvPr/>
          </p:nvSpPr>
          <p:spPr>
            <a:xfrm>
              <a:off x="0" y="-38100"/>
              <a:ext cx="1058937" cy="32813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500139" y="7321371"/>
            <a:ext cx="2018698" cy="432407"/>
          </a:xfrm>
          <a:prstGeom prst="rect">
            <a:avLst/>
          </a:prstGeom>
        </p:spPr>
        <p:txBody>
          <a:bodyPr anchor="t" rtlCol="false" tIns="0" lIns="0" bIns="0" rIns="0">
            <a:spAutoFit/>
          </a:bodyPr>
          <a:lstStyle/>
          <a:p>
            <a:pPr algn="ctr">
              <a:lnSpc>
                <a:spcPts val="3465"/>
              </a:lnSpc>
            </a:pPr>
            <a:r>
              <a:rPr lang="en-US" b="true" sz="2475">
                <a:solidFill>
                  <a:srgbClr val="FFFFFF"/>
                </a:solidFill>
                <a:latin typeface="Inter Bold"/>
                <a:ea typeface="Inter Bold"/>
                <a:cs typeface="Inter Bold"/>
                <a:sym typeface="Inter Bold"/>
              </a:rPr>
              <a:t>STAGE 1</a:t>
            </a:r>
          </a:p>
        </p:txBody>
      </p:sp>
      <p:sp>
        <p:nvSpPr>
          <p:cNvPr name="TextBox 24" id="24"/>
          <p:cNvSpPr txBox="true"/>
          <p:nvPr/>
        </p:nvSpPr>
        <p:spPr>
          <a:xfrm rot="0">
            <a:off x="4837127" y="7321371"/>
            <a:ext cx="2018698" cy="432407"/>
          </a:xfrm>
          <a:prstGeom prst="rect">
            <a:avLst/>
          </a:prstGeom>
        </p:spPr>
        <p:txBody>
          <a:bodyPr anchor="t" rtlCol="false" tIns="0" lIns="0" bIns="0" rIns="0">
            <a:spAutoFit/>
          </a:bodyPr>
          <a:lstStyle/>
          <a:p>
            <a:pPr algn="ctr">
              <a:lnSpc>
                <a:spcPts val="3465"/>
              </a:lnSpc>
            </a:pPr>
            <a:r>
              <a:rPr lang="en-US" b="true" sz="2475">
                <a:solidFill>
                  <a:srgbClr val="FFFFFF"/>
                </a:solidFill>
                <a:latin typeface="Inter Bold"/>
                <a:ea typeface="Inter Bold"/>
                <a:cs typeface="Inter Bold"/>
                <a:sym typeface="Inter Bold"/>
              </a:rPr>
              <a:t>STAGE 2</a:t>
            </a:r>
          </a:p>
        </p:txBody>
      </p:sp>
      <p:sp>
        <p:nvSpPr>
          <p:cNvPr name="TextBox 25" id="25"/>
          <p:cNvSpPr txBox="true"/>
          <p:nvPr/>
        </p:nvSpPr>
        <p:spPr>
          <a:xfrm rot="0">
            <a:off x="975733" y="8124697"/>
            <a:ext cx="2988581" cy="298450"/>
          </a:xfrm>
          <a:prstGeom prst="rect">
            <a:avLst/>
          </a:prstGeom>
        </p:spPr>
        <p:txBody>
          <a:bodyPr anchor="t" rtlCol="false" tIns="0" lIns="0" bIns="0" rIns="0">
            <a:spAutoFit/>
          </a:bodyPr>
          <a:lstStyle/>
          <a:p>
            <a:pPr algn="ctr">
              <a:lnSpc>
                <a:spcPts val="2449"/>
              </a:lnSpc>
            </a:pPr>
            <a:r>
              <a:rPr lang="en-US" sz="1749">
                <a:solidFill>
                  <a:srgbClr val="000000"/>
                </a:solidFill>
                <a:latin typeface="Inter"/>
                <a:ea typeface="Inter"/>
                <a:cs typeface="Inter"/>
                <a:sym typeface="Inter"/>
              </a:rPr>
              <a:t>Business Problem </a:t>
            </a:r>
          </a:p>
        </p:txBody>
      </p:sp>
      <p:sp>
        <p:nvSpPr>
          <p:cNvPr name="TextBox 26" id="26"/>
          <p:cNvSpPr txBox="true"/>
          <p:nvPr/>
        </p:nvSpPr>
        <p:spPr>
          <a:xfrm rot="0">
            <a:off x="4319753" y="8124697"/>
            <a:ext cx="2980545" cy="298450"/>
          </a:xfrm>
          <a:prstGeom prst="rect">
            <a:avLst/>
          </a:prstGeom>
        </p:spPr>
        <p:txBody>
          <a:bodyPr anchor="t" rtlCol="false" tIns="0" lIns="0" bIns="0" rIns="0">
            <a:spAutoFit/>
          </a:bodyPr>
          <a:lstStyle/>
          <a:p>
            <a:pPr algn="ctr">
              <a:lnSpc>
                <a:spcPts val="2449"/>
              </a:lnSpc>
            </a:pPr>
            <a:r>
              <a:rPr lang="en-US" sz="1749">
                <a:solidFill>
                  <a:srgbClr val="000000"/>
                </a:solidFill>
                <a:latin typeface="Inter"/>
                <a:ea typeface="Inter"/>
                <a:cs typeface="Inter"/>
                <a:sym typeface="Inter"/>
              </a:rPr>
              <a:t>Chase Strategy</a:t>
            </a:r>
          </a:p>
        </p:txBody>
      </p:sp>
      <p:grpSp>
        <p:nvGrpSpPr>
          <p:cNvPr name="Group 27" id="27"/>
          <p:cNvGrpSpPr/>
          <p:nvPr/>
        </p:nvGrpSpPr>
        <p:grpSpPr>
          <a:xfrm rot="0">
            <a:off x="8034075" y="7252059"/>
            <a:ext cx="2298779" cy="629620"/>
            <a:chOff x="0" y="0"/>
            <a:chExt cx="1058937" cy="290035"/>
          </a:xfrm>
        </p:grpSpPr>
        <p:sp>
          <p:nvSpPr>
            <p:cNvPr name="Freeform 28" id="28"/>
            <p:cNvSpPr/>
            <p:nvPr/>
          </p:nvSpPr>
          <p:spPr>
            <a:xfrm flipH="false" flipV="false" rot="0">
              <a:off x="0" y="0"/>
              <a:ext cx="1058937" cy="290035"/>
            </a:xfrm>
            <a:custGeom>
              <a:avLst/>
              <a:gdLst/>
              <a:ahLst/>
              <a:cxnLst/>
              <a:rect r="r" b="b" t="t" l="l"/>
              <a:pathLst>
                <a:path h="290035" w="1058937">
                  <a:moveTo>
                    <a:pt x="145018" y="0"/>
                  </a:moveTo>
                  <a:lnTo>
                    <a:pt x="913919" y="0"/>
                  </a:lnTo>
                  <a:cubicBezTo>
                    <a:pt x="952380" y="0"/>
                    <a:pt x="989266" y="15279"/>
                    <a:pt x="1016462" y="42475"/>
                  </a:cubicBezTo>
                  <a:cubicBezTo>
                    <a:pt x="1043658" y="69671"/>
                    <a:pt x="1058937" y="106557"/>
                    <a:pt x="1058937" y="145018"/>
                  </a:cubicBezTo>
                  <a:lnTo>
                    <a:pt x="1058937" y="145018"/>
                  </a:lnTo>
                  <a:cubicBezTo>
                    <a:pt x="1058937" y="225109"/>
                    <a:pt x="994010" y="290035"/>
                    <a:pt x="913919" y="290035"/>
                  </a:cubicBezTo>
                  <a:lnTo>
                    <a:pt x="145018" y="290035"/>
                  </a:lnTo>
                  <a:cubicBezTo>
                    <a:pt x="64927" y="290035"/>
                    <a:pt x="0" y="225109"/>
                    <a:pt x="0" y="145018"/>
                  </a:cubicBezTo>
                  <a:lnTo>
                    <a:pt x="0" y="145018"/>
                  </a:lnTo>
                  <a:cubicBezTo>
                    <a:pt x="0" y="64927"/>
                    <a:pt x="64927" y="0"/>
                    <a:pt x="145018" y="0"/>
                  </a:cubicBezTo>
                  <a:close/>
                </a:path>
              </a:pathLst>
            </a:custGeom>
            <a:solidFill>
              <a:srgbClr val="545454"/>
            </a:solidFill>
          </p:spPr>
        </p:sp>
        <p:sp>
          <p:nvSpPr>
            <p:cNvPr name="TextBox 29" id="29"/>
            <p:cNvSpPr txBox="true"/>
            <p:nvPr/>
          </p:nvSpPr>
          <p:spPr>
            <a:xfrm>
              <a:off x="0" y="-38100"/>
              <a:ext cx="1058937" cy="32813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8174115" y="7321371"/>
            <a:ext cx="2018698" cy="432407"/>
          </a:xfrm>
          <a:prstGeom prst="rect">
            <a:avLst/>
          </a:prstGeom>
        </p:spPr>
        <p:txBody>
          <a:bodyPr anchor="t" rtlCol="false" tIns="0" lIns="0" bIns="0" rIns="0">
            <a:spAutoFit/>
          </a:bodyPr>
          <a:lstStyle/>
          <a:p>
            <a:pPr algn="ctr">
              <a:lnSpc>
                <a:spcPts val="3465"/>
              </a:lnSpc>
            </a:pPr>
            <a:r>
              <a:rPr lang="en-US" b="true" sz="2475">
                <a:solidFill>
                  <a:srgbClr val="FFFFFF"/>
                </a:solidFill>
                <a:latin typeface="Inter Bold"/>
                <a:ea typeface="Inter Bold"/>
                <a:cs typeface="Inter Bold"/>
                <a:sym typeface="Inter Bold"/>
              </a:rPr>
              <a:t>STAGE 3</a:t>
            </a:r>
          </a:p>
        </p:txBody>
      </p:sp>
      <p:sp>
        <p:nvSpPr>
          <p:cNvPr name="TextBox 31" id="31"/>
          <p:cNvSpPr txBox="true"/>
          <p:nvPr/>
        </p:nvSpPr>
        <p:spPr>
          <a:xfrm rot="0">
            <a:off x="7655736" y="8124697"/>
            <a:ext cx="2980545" cy="298450"/>
          </a:xfrm>
          <a:prstGeom prst="rect">
            <a:avLst/>
          </a:prstGeom>
        </p:spPr>
        <p:txBody>
          <a:bodyPr anchor="t" rtlCol="false" tIns="0" lIns="0" bIns="0" rIns="0">
            <a:spAutoFit/>
          </a:bodyPr>
          <a:lstStyle/>
          <a:p>
            <a:pPr algn="ctr">
              <a:lnSpc>
                <a:spcPts val="2449"/>
              </a:lnSpc>
            </a:pPr>
            <a:r>
              <a:rPr lang="en-US" sz="1749">
                <a:solidFill>
                  <a:srgbClr val="000000"/>
                </a:solidFill>
                <a:latin typeface="Inter"/>
                <a:ea typeface="Inter"/>
                <a:cs typeface="Inter"/>
                <a:sym typeface="Inter"/>
              </a:rPr>
              <a:t>Level Strategy</a:t>
            </a:r>
          </a:p>
        </p:txBody>
      </p:sp>
      <p:grpSp>
        <p:nvGrpSpPr>
          <p:cNvPr name="Group 32" id="32"/>
          <p:cNvGrpSpPr/>
          <p:nvPr/>
        </p:nvGrpSpPr>
        <p:grpSpPr>
          <a:xfrm rot="0">
            <a:off x="11371063" y="7252059"/>
            <a:ext cx="2298779" cy="629620"/>
            <a:chOff x="0" y="0"/>
            <a:chExt cx="1058937" cy="290035"/>
          </a:xfrm>
        </p:grpSpPr>
        <p:sp>
          <p:nvSpPr>
            <p:cNvPr name="Freeform 33" id="33"/>
            <p:cNvSpPr/>
            <p:nvPr/>
          </p:nvSpPr>
          <p:spPr>
            <a:xfrm flipH="false" flipV="false" rot="0">
              <a:off x="0" y="0"/>
              <a:ext cx="1058937" cy="290035"/>
            </a:xfrm>
            <a:custGeom>
              <a:avLst/>
              <a:gdLst/>
              <a:ahLst/>
              <a:cxnLst/>
              <a:rect r="r" b="b" t="t" l="l"/>
              <a:pathLst>
                <a:path h="290035" w="1058937">
                  <a:moveTo>
                    <a:pt x="145018" y="0"/>
                  </a:moveTo>
                  <a:lnTo>
                    <a:pt x="913919" y="0"/>
                  </a:lnTo>
                  <a:cubicBezTo>
                    <a:pt x="952380" y="0"/>
                    <a:pt x="989266" y="15279"/>
                    <a:pt x="1016462" y="42475"/>
                  </a:cubicBezTo>
                  <a:cubicBezTo>
                    <a:pt x="1043658" y="69671"/>
                    <a:pt x="1058937" y="106557"/>
                    <a:pt x="1058937" y="145018"/>
                  </a:cubicBezTo>
                  <a:lnTo>
                    <a:pt x="1058937" y="145018"/>
                  </a:lnTo>
                  <a:cubicBezTo>
                    <a:pt x="1058937" y="225109"/>
                    <a:pt x="994010" y="290035"/>
                    <a:pt x="913919" y="290035"/>
                  </a:cubicBezTo>
                  <a:lnTo>
                    <a:pt x="145018" y="290035"/>
                  </a:lnTo>
                  <a:cubicBezTo>
                    <a:pt x="64927" y="290035"/>
                    <a:pt x="0" y="225109"/>
                    <a:pt x="0" y="145018"/>
                  </a:cubicBezTo>
                  <a:lnTo>
                    <a:pt x="0" y="145018"/>
                  </a:lnTo>
                  <a:cubicBezTo>
                    <a:pt x="0" y="64927"/>
                    <a:pt x="64927" y="0"/>
                    <a:pt x="145018" y="0"/>
                  </a:cubicBezTo>
                  <a:close/>
                </a:path>
              </a:pathLst>
            </a:custGeom>
            <a:solidFill>
              <a:srgbClr val="6BB04E"/>
            </a:solidFill>
          </p:spPr>
        </p:sp>
        <p:sp>
          <p:nvSpPr>
            <p:cNvPr name="TextBox 34" id="34"/>
            <p:cNvSpPr txBox="true"/>
            <p:nvPr/>
          </p:nvSpPr>
          <p:spPr>
            <a:xfrm>
              <a:off x="0" y="-38100"/>
              <a:ext cx="1058937" cy="32813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511104" y="7321371"/>
            <a:ext cx="2018698" cy="432407"/>
          </a:xfrm>
          <a:prstGeom prst="rect">
            <a:avLst/>
          </a:prstGeom>
        </p:spPr>
        <p:txBody>
          <a:bodyPr anchor="t" rtlCol="false" tIns="0" lIns="0" bIns="0" rIns="0">
            <a:spAutoFit/>
          </a:bodyPr>
          <a:lstStyle/>
          <a:p>
            <a:pPr algn="ctr">
              <a:lnSpc>
                <a:spcPts val="3465"/>
              </a:lnSpc>
            </a:pPr>
            <a:r>
              <a:rPr lang="en-US" b="true" sz="2475">
                <a:solidFill>
                  <a:srgbClr val="FFFFFF"/>
                </a:solidFill>
                <a:latin typeface="Inter Bold"/>
                <a:ea typeface="Inter Bold"/>
                <a:cs typeface="Inter Bold"/>
                <a:sym typeface="Inter Bold"/>
              </a:rPr>
              <a:t>STAGE 4</a:t>
            </a:r>
          </a:p>
        </p:txBody>
      </p:sp>
      <p:sp>
        <p:nvSpPr>
          <p:cNvPr name="TextBox 36" id="36"/>
          <p:cNvSpPr txBox="true"/>
          <p:nvPr/>
        </p:nvSpPr>
        <p:spPr>
          <a:xfrm rot="0">
            <a:off x="10991720" y="8124697"/>
            <a:ext cx="2980545" cy="298450"/>
          </a:xfrm>
          <a:prstGeom prst="rect">
            <a:avLst/>
          </a:prstGeom>
        </p:spPr>
        <p:txBody>
          <a:bodyPr anchor="t" rtlCol="false" tIns="0" lIns="0" bIns="0" rIns="0">
            <a:spAutoFit/>
          </a:bodyPr>
          <a:lstStyle/>
          <a:p>
            <a:pPr algn="ctr">
              <a:lnSpc>
                <a:spcPts val="2449"/>
              </a:lnSpc>
            </a:pPr>
            <a:r>
              <a:rPr lang="en-US" sz="1749">
                <a:solidFill>
                  <a:srgbClr val="000000"/>
                </a:solidFill>
                <a:latin typeface="Inter"/>
                <a:ea typeface="Inter"/>
                <a:cs typeface="Inter"/>
                <a:sym typeface="Inter"/>
              </a:rPr>
              <a:t>Optimal Strategy</a:t>
            </a:r>
          </a:p>
        </p:txBody>
      </p:sp>
      <p:grpSp>
        <p:nvGrpSpPr>
          <p:cNvPr name="Group 37" id="37"/>
          <p:cNvGrpSpPr/>
          <p:nvPr/>
        </p:nvGrpSpPr>
        <p:grpSpPr>
          <a:xfrm rot="0">
            <a:off x="14708051" y="7252059"/>
            <a:ext cx="2298779" cy="629620"/>
            <a:chOff x="0" y="0"/>
            <a:chExt cx="1058937" cy="290035"/>
          </a:xfrm>
        </p:grpSpPr>
        <p:sp>
          <p:nvSpPr>
            <p:cNvPr name="Freeform 38" id="38"/>
            <p:cNvSpPr/>
            <p:nvPr/>
          </p:nvSpPr>
          <p:spPr>
            <a:xfrm flipH="false" flipV="false" rot="0">
              <a:off x="0" y="0"/>
              <a:ext cx="1058937" cy="290035"/>
            </a:xfrm>
            <a:custGeom>
              <a:avLst/>
              <a:gdLst/>
              <a:ahLst/>
              <a:cxnLst/>
              <a:rect r="r" b="b" t="t" l="l"/>
              <a:pathLst>
                <a:path h="290035" w="1058937">
                  <a:moveTo>
                    <a:pt x="145018" y="0"/>
                  </a:moveTo>
                  <a:lnTo>
                    <a:pt x="913919" y="0"/>
                  </a:lnTo>
                  <a:cubicBezTo>
                    <a:pt x="952380" y="0"/>
                    <a:pt x="989266" y="15279"/>
                    <a:pt x="1016462" y="42475"/>
                  </a:cubicBezTo>
                  <a:cubicBezTo>
                    <a:pt x="1043658" y="69671"/>
                    <a:pt x="1058937" y="106557"/>
                    <a:pt x="1058937" y="145018"/>
                  </a:cubicBezTo>
                  <a:lnTo>
                    <a:pt x="1058937" y="145018"/>
                  </a:lnTo>
                  <a:cubicBezTo>
                    <a:pt x="1058937" y="225109"/>
                    <a:pt x="994010" y="290035"/>
                    <a:pt x="913919"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p:spPr>
        </p:sp>
        <p:sp>
          <p:nvSpPr>
            <p:cNvPr name="TextBox 39" id="39"/>
            <p:cNvSpPr txBox="true"/>
            <p:nvPr/>
          </p:nvSpPr>
          <p:spPr>
            <a:xfrm>
              <a:off x="0" y="-38100"/>
              <a:ext cx="1058937" cy="328135"/>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4848092" y="7321371"/>
            <a:ext cx="2018698" cy="432407"/>
          </a:xfrm>
          <a:prstGeom prst="rect">
            <a:avLst/>
          </a:prstGeom>
        </p:spPr>
        <p:txBody>
          <a:bodyPr anchor="t" rtlCol="false" tIns="0" lIns="0" bIns="0" rIns="0">
            <a:spAutoFit/>
          </a:bodyPr>
          <a:lstStyle/>
          <a:p>
            <a:pPr algn="ctr">
              <a:lnSpc>
                <a:spcPts val="3465"/>
              </a:lnSpc>
            </a:pPr>
            <a:r>
              <a:rPr lang="en-US" b="true" sz="2475">
                <a:solidFill>
                  <a:srgbClr val="FFFFFF"/>
                </a:solidFill>
                <a:latin typeface="Inter Bold"/>
                <a:ea typeface="Inter Bold"/>
                <a:cs typeface="Inter Bold"/>
                <a:sym typeface="Inter Bold"/>
              </a:rPr>
              <a:t>STAGE 5</a:t>
            </a:r>
          </a:p>
        </p:txBody>
      </p:sp>
      <p:sp>
        <p:nvSpPr>
          <p:cNvPr name="TextBox 41" id="41"/>
          <p:cNvSpPr txBox="true"/>
          <p:nvPr/>
        </p:nvSpPr>
        <p:spPr>
          <a:xfrm rot="0">
            <a:off x="14327704" y="8124697"/>
            <a:ext cx="2980545" cy="298450"/>
          </a:xfrm>
          <a:prstGeom prst="rect">
            <a:avLst/>
          </a:prstGeom>
        </p:spPr>
        <p:txBody>
          <a:bodyPr anchor="t" rtlCol="false" tIns="0" lIns="0" bIns="0" rIns="0">
            <a:spAutoFit/>
          </a:bodyPr>
          <a:lstStyle/>
          <a:p>
            <a:pPr algn="ctr">
              <a:lnSpc>
                <a:spcPts val="2449"/>
              </a:lnSpc>
            </a:pPr>
            <a:r>
              <a:rPr lang="en-US" sz="1749">
                <a:solidFill>
                  <a:srgbClr val="000000"/>
                </a:solidFill>
                <a:latin typeface="Inter"/>
                <a:ea typeface="Inter"/>
                <a:cs typeface="Inter"/>
                <a:sym typeface="Inter"/>
              </a:rPr>
              <a:t>Conclusion</a:t>
            </a:r>
          </a:p>
        </p:txBody>
      </p:sp>
      <p:sp>
        <p:nvSpPr>
          <p:cNvPr name="TextBox 42" id="42"/>
          <p:cNvSpPr txBox="true"/>
          <p:nvPr/>
        </p:nvSpPr>
        <p:spPr>
          <a:xfrm rot="0">
            <a:off x="4916068" y="748016"/>
            <a:ext cx="8474915"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Timeline</a:t>
            </a:r>
          </a:p>
        </p:txBody>
      </p:sp>
      <p:sp>
        <p:nvSpPr>
          <p:cNvPr name="TextBox 43" id="43"/>
          <p:cNvSpPr txBox="true"/>
          <p:nvPr/>
        </p:nvSpPr>
        <p:spPr>
          <a:xfrm rot="0">
            <a:off x="2121765" y="3726525"/>
            <a:ext cx="775445" cy="1109724"/>
          </a:xfrm>
          <a:prstGeom prst="rect">
            <a:avLst/>
          </a:prstGeom>
        </p:spPr>
        <p:txBody>
          <a:bodyPr anchor="t" rtlCol="false" tIns="0" lIns="0" bIns="0" rIns="0">
            <a:spAutoFit/>
          </a:bodyPr>
          <a:lstStyle/>
          <a:p>
            <a:pPr algn="ctr">
              <a:lnSpc>
                <a:spcPts val="8831"/>
              </a:lnSpc>
            </a:pPr>
            <a:r>
              <a:rPr lang="en-US" b="true" sz="6953">
                <a:solidFill>
                  <a:srgbClr val="000000"/>
                </a:solidFill>
                <a:latin typeface="Inter Bold"/>
                <a:ea typeface="Inter Bold"/>
                <a:cs typeface="Inter Bold"/>
                <a:sym typeface="Inter Bold"/>
              </a:rPr>
              <a:t>1</a:t>
            </a:r>
          </a:p>
        </p:txBody>
      </p:sp>
      <p:sp>
        <p:nvSpPr>
          <p:cNvPr name="TextBox 44" id="44"/>
          <p:cNvSpPr txBox="true"/>
          <p:nvPr/>
        </p:nvSpPr>
        <p:spPr>
          <a:xfrm rot="0">
            <a:off x="5476443" y="3726525"/>
            <a:ext cx="775445" cy="1109724"/>
          </a:xfrm>
          <a:prstGeom prst="rect">
            <a:avLst/>
          </a:prstGeom>
        </p:spPr>
        <p:txBody>
          <a:bodyPr anchor="t" rtlCol="false" tIns="0" lIns="0" bIns="0" rIns="0">
            <a:spAutoFit/>
          </a:bodyPr>
          <a:lstStyle/>
          <a:p>
            <a:pPr algn="ctr">
              <a:lnSpc>
                <a:spcPts val="8831"/>
              </a:lnSpc>
            </a:pPr>
            <a:r>
              <a:rPr lang="en-US" b="true" sz="6953">
                <a:solidFill>
                  <a:srgbClr val="000000"/>
                </a:solidFill>
                <a:latin typeface="Inter Bold"/>
                <a:ea typeface="Inter Bold"/>
                <a:cs typeface="Inter Bold"/>
                <a:sym typeface="Inter Bold"/>
              </a:rPr>
              <a:t>2</a:t>
            </a:r>
          </a:p>
        </p:txBody>
      </p:sp>
      <p:sp>
        <p:nvSpPr>
          <p:cNvPr name="TextBox 45" id="45"/>
          <p:cNvSpPr txBox="true"/>
          <p:nvPr/>
        </p:nvSpPr>
        <p:spPr>
          <a:xfrm rot="0">
            <a:off x="8765802" y="3726525"/>
            <a:ext cx="775445" cy="1109724"/>
          </a:xfrm>
          <a:prstGeom prst="rect">
            <a:avLst/>
          </a:prstGeom>
        </p:spPr>
        <p:txBody>
          <a:bodyPr anchor="t" rtlCol="false" tIns="0" lIns="0" bIns="0" rIns="0">
            <a:spAutoFit/>
          </a:bodyPr>
          <a:lstStyle/>
          <a:p>
            <a:pPr algn="ctr">
              <a:lnSpc>
                <a:spcPts val="8831"/>
              </a:lnSpc>
            </a:pPr>
            <a:r>
              <a:rPr lang="en-US" b="true" sz="6953">
                <a:solidFill>
                  <a:srgbClr val="000000"/>
                </a:solidFill>
                <a:latin typeface="Inter Bold"/>
                <a:ea typeface="Inter Bold"/>
                <a:cs typeface="Inter Bold"/>
                <a:sym typeface="Inter Bold"/>
              </a:rPr>
              <a:t>3</a:t>
            </a:r>
          </a:p>
        </p:txBody>
      </p:sp>
      <p:sp>
        <p:nvSpPr>
          <p:cNvPr name="TextBox 46" id="46"/>
          <p:cNvSpPr txBox="true"/>
          <p:nvPr/>
        </p:nvSpPr>
        <p:spPr>
          <a:xfrm rot="0">
            <a:off x="12035561" y="3726525"/>
            <a:ext cx="775445" cy="1109724"/>
          </a:xfrm>
          <a:prstGeom prst="rect">
            <a:avLst/>
          </a:prstGeom>
        </p:spPr>
        <p:txBody>
          <a:bodyPr anchor="t" rtlCol="false" tIns="0" lIns="0" bIns="0" rIns="0">
            <a:spAutoFit/>
          </a:bodyPr>
          <a:lstStyle/>
          <a:p>
            <a:pPr algn="ctr">
              <a:lnSpc>
                <a:spcPts val="8831"/>
              </a:lnSpc>
            </a:pPr>
            <a:r>
              <a:rPr lang="en-US" b="true" sz="6953">
                <a:solidFill>
                  <a:srgbClr val="000000"/>
                </a:solidFill>
                <a:latin typeface="Inter Bold"/>
                <a:ea typeface="Inter Bold"/>
                <a:cs typeface="Inter Bold"/>
                <a:sym typeface="Inter Bold"/>
              </a:rPr>
              <a:t>4</a:t>
            </a:r>
          </a:p>
        </p:txBody>
      </p:sp>
      <p:sp>
        <p:nvSpPr>
          <p:cNvPr name="TextBox 47" id="47"/>
          <p:cNvSpPr txBox="true"/>
          <p:nvPr/>
        </p:nvSpPr>
        <p:spPr>
          <a:xfrm rot="0">
            <a:off x="15390650" y="3726525"/>
            <a:ext cx="775445" cy="1109724"/>
          </a:xfrm>
          <a:prstGeom prst="rect">
            <a:avLst/>
          </a:prstGeom>
        </p:spPr>
        <p:txBody>
          <a:bodyPr anchor="t" rtlCol="false" tIns="0" lIns="0" bIns="0" rIns="0">
            <a:spAutoFit/>
          </a:bodyPr>
          <a:lstStyle/>
          <a:p>
            <a:pPr algn="ctr">
              <a:lnSpc>
                <a:spcPts val="8831"/>
              </a:lnSpc>
            </a:pPr>
            <a:r>
              <a:rPr lang="en-US" b="true" sz="6953">
                <a:solidFill>
                  <a:srgbClr val="000000"/>
                </a:solidFill>
                <a:latin typeface="Inter Bold"/>
                <a:ea typeface="Inter Bold"/>
                <a:cs typeface="Inter Bold"/>
                <a:sym typeface="Inter Bold"/>
              </a:rPr>
              <a:t>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538931" y="0"/>
            <a:ext cx="14442862" cy="10491295"/>
            <a:chOff x="0" y="0"/>
            <a:chExt cx="6350000" cy="4612640"/>
          </a:xfrm>
        </p:grpSpPr>
        <p:sp>
          <p:nvSpPr>
            <p:cNvPr name="Freeform 3" id="3"/>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2"/>
              <a:stretch>
                <a:fillRect l="-4411" t="0" r="-4411" b="0"/>
              </a:stretch>
            </a:blipFill>
          </p:spPr>
        </p:sp>
      </p:grpSp>
      <p:grpSp>
        <p:nvGrpSpPr>
          <p:cNvPr name="Group 4" id="4"/>
          <p:cNvGrpSpPr/>
          <p:nvPr/>
        </p:nvGrpSpPr>
        <p:grpSpPr>
          <a:xfrm rot="-10800000">
            <a:off x="-601326" y="5581563"/>
            <a:ext cx="11437983" cy="9819464"/>
            <a:chOff x="0" y="0"/>
            <a:chExt cx="740613" cy="635814"/>
          </a:xfrm>
        </p:grpSpPr>
        <p:sp>
          <p:nvSpPr>
            <p:cNvPr name="Freeform 5" id="5"/>
            <p:cNvSpPr/>
            <p:nvPr/>
          </p:nvSpPr>
          <p:spPr>
            <a:xfrm flipH="false" flipV="false" rot="0">
              <a:off x="0" y="0"/>
              <a:ext cx="740613" cy="635814"/>
            </a:xfrm>
            <a:custGeom>
              <a:avLst/>
              <a:gdLst/>
              <a:ahLst/>
              <a:cxnLst/>
              <a:rect r="r" b="b" t="t" l="l"/>
              <a:pathLst>
                <a:path h="635814" w="740613">
                  <a:moveTo>
                    <a:pt x="370307" y="635814"/>
                  </a:moveTo>
                  <a:lnTo>
                    <a:pt x="740613" y="0"/>
                  </a:lnTo>
                  <a:lnTo>
                    <a:pt x="0" y="0"/>
                  </a:lnTo>
                  <a:lnTo>
                    <a:pt x="370307" y="635814"/>
                  </a:lnTo>
                  <a:close/>
                </a:path>
              </a:pathLst>
            </a:custGeom>
            <a:solidFill>
              <a:srgbClr val="545454"/>
            </a:solidFill>
          </p:spPr>
        </p:sp>
        <p:sp>
          <p:nvSpPr>
            <p:cNvPr name="TextBox 6" id="6"/>
            <p:cNvSpPr txBox="true"/>
            <p:nvPr/>
          </p:nvSpPr>
          <p:spPr>
            <a:xfrm>
              <a:off x="115721" y="7315"/>
              <a:ext cx="509172" cy="333299"/>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5342211" y="7041184"/>
            <a:ext cx="3234777" cy="5628978"/>
          </a:xfrm>
          <a:prstGeom prst="line">
            <a:avLst/>
          </a:prstGeom>
          <a:ln cap="flat" w="57150">
            <a:solidFill>
              <a:srgbClr val="FFFFFF"/>
            </a:solidFill>
            <a:prstDash val="solid"/>
            <a:headEnd type="none" len="sm" w="sm"/>
            <a:tailEnd type="none" len="sm" w="sm"/>
          </a:ln>
        </p:spPr>
      </p:sp>
      <p:sp>
        <p:nvSpPr>
          <p:cNvPr name="AutoShape 8" id="8"/>
          <p:cNvSpPr/>
          <p:nvPr/>
        </p:nvSpPr>
        <p:spPr>
          <a:xfrm flipH="true">
            <a:off x="5582735" y="-2223450"/>
            <a:ext cx="4775829" cy="9284190"/>
          </a:xfrm>
          <a:prstGeom prst="line">
            <a:avLst/>
          </a:prstGeom>
          <a:ln cap="flat" w="57150">
            <a:solidFill>
              <a:srgbClr val="545454"/>
            </a:solidFill>
            <a:prstDash val="solid"/>
            <a:headEnd type="none" len="sm" w="sm"/>
            <a:tailEnd type="none" len="sm" w="sm"/>
          </a:ln>
        </p:spPr>
      </p:sp>
      <p:grpSp>
        <p:nvGrpSpPr>
          <p:cNvPr name="Group 9" id="9"/>
          <p:cNvGrpSpPr/>
          <p:nvPr/>
        </p:nvGrpSpPr>
        <p:grpSpPr>
          <a:xfrm rot="1643378">
            <a:off x="4588674" y="-5747101"/>
            <a:ext cx="1057983" cy="24227765"/>
            <a:chOff x="0" y="0"/>
            <a:chExt cx="278646" cy="6380975"/>
          </a:xfrm>
        </p:grpSpPr>
        <p:sp>
          <p:nvSpPr>
            <p:cNvPr name="Freeform 10" id="10"/>
            <p:cNvSpPr/>
            <p:nvPr/>
          </p:nvSpPr>
          <p:spPr>
            <a:xfrm flipH="false" flipV="false" rot="0">
              <a:off x="0" y="0"/>
              <a:ext cx="278646" cy="6380975"/>
            </a:xfrm>
            <a:custGeom>
              <a:avLst/>
              <a:gdLst/>
              <a:ahLst/>
              <a:cxnLst/>
              <a:rect r="r" b="b" t="t" l="l"/>
              <a:pathLst>
                <a:path h="6380975" w="278646">
                  <a:moveTo>
                    <a:pt x="0" y="0"/>
                  </a:moveTo>
                  <a:lnTo>
                    <a:pt x="278646" y="0"/>
                  </a:lnTo>
                  <a:lnTo>
                    <a:pt x="278646" y="6380975"/>
                  </a:lnTo>
                  <a:lnTo>
                    <a:pt x="0" y="6380975"/>
                  </a:lnTo>
                  <a:close/>
                </a:path>
              </a:pathLst>
            </a:custGeom>
            <a:gradFill rotWithShape="true">
              <a:gsLst>
                <a:gs pos="0">
                  <a:srgbClr val="358512">
                    <a:alpha val="100000"/>
                  </a:srgbClr>
                </a:gs>
                <a:gs pos="100000">
                  <a:srgbClr val="267003">
                    <a:alpha val="100000"/>
                  </a:srgbClr>
                </a:gs>
              </a:gsLst>
              <a:lin ang="5400000"/>
            </a:gradFill>
          </p:spPr>
        </p:sp>
        <p:sp>
          <p:nvSpPr>
            <p:cNvPr name="TextBox 11" id="11"/>
            <p:cNvSpPr txBox="true"/>
            <p:nvPr/>
          </p:nvSpPr>
          <p:spPr>
            <a:xfrm>
              <a:off x="0" y="-38100"/>
              <a:ext cx="278646" cy="64190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3792255" y="0"/>
            <a:ext cx="1993670" cy="1549064"/>
            <a:chOff x="0" y="0"/>
            <a:chExt cx="740613" cy="575450"/>
          </a:xfrm>
        </p:grpSpPr>
        <p:sp>
          <p:nvSpPr>
            <p:cNvPr name="Freeform 13" id="13"/>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14" id="14"/>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9267344" y="788725"/>
            <a:ext cx="8474915" cy="1112627"/>
          </a:xfrm>
          <a:prstGeom prst="rect">
            <a:avLst/>
          </a:prstGeom>
        </p:spPr>
        <p:txBody>
          <a:bodyPr anchor="t" rtlCol="false" tIns="0" lIns="0" bIns="0" rIns="0">
            <a:spAutoFit/>
          </a:bodyPr>
          <a:lstStyle/>
          <a:p>
            <a:pPr algn="r">
              <a:lnSpc>
                <a:spcPts val="8831"/>
              </a:lnSpc>
            </a:pPr>
            <a:r>
              <a:rPr lang="en-US" sz="6953" b="true">
                <a:solidFill>
                  <a:srgbClr val="000000"/>
                </a:solidFill>
                <a:latin typeface="Inter Bold"/>
                <a:ea typeface="Inter Bold"/>
                <a:cs typeface="Inter Bold"/>
                <a:sym typeface="Inter Bold"/>
              </a:rPr>
              <a:t>Business Problem</a:t>
            </a:r>
          </a:p>
        </p:txBody>
      </p:sp>
      <p:sp>
        <p:nvSpPr>
          <p:cNvPr name="TextBox 17" id="17"/>
          <p:cNvSpPr txBox="true"/>
          <p:nvPr/>
        </p:nvSpPr>
        <p:spPr>
          <a:xfrm rot="0">
            <a:off x="9191915" y="3442407"/>
            <a:ext cx="8233137" cy="754253"/>
          </a:xfrm>
          <a:prstGeom prst="rect">
            <a:avLst/>
          </a:prstGeom>
        </p:spPr>
        <p:txBody>
          <a:bodyPr anchor="t" rtlCol="false" tIns="0" lIns="0" bIns="0" rIns="0">
            <a:spAutoFit/>
          </a:bodyPr>
          <a:lstStyle/>
          <a:p>
            <a:pPr algn="l">
              <a:lnSpc>
                <a:spcPts val="3052"/>
              </a:lnSpc>
            </a:pPr>
            <a:r>
              <a:rPr lang="en-US" sz="2180" b="true">
                <a:solidFill>
                  <a:srgbClr val="000000"/>
                </a:solidFill>
                <a:latin typeface="Inter Bold"/>
                <a:ea typeface="Inter Bold"/>
                <a:cs typeface="Inter Bold"/>
                <a:sym typeface="Inter Bold"/>
              </a:rPr>
              <a:t>Minimize the total production cost by applying optimization techniques.</a:t>
            </a:r>
          </a:p>
        </p:txBody>
      </p:sp>
      <p:sp>
        <p:nvSpPr>
          <p:cNvPr name="TextBox 18" id="18"/>
          <p:cNvSpPr txBox="true"/>
          <p:nvPr/>
        </p:nvSpPr>
        <p:spPr>
          <a:xfrm rot="0">
            <a:off x="8477566" y="5359666"/>
            <a:ext cx="9190476" cy="4183253"/>
          </a:xfrm>
          <a:prstGeom prst="rect">
            <a:avLst/>
          </a:prstGeom>
        </p:spPr>
        <p:txBody>
          <a:bodyPr anchor="t" rtlCol="false" tIns="0" lIns="0" bIns="0" rIns="0">
            <a:spAutoFit/>
          </a:bodyPr>
          <a:lstStyle/>
          <a:p>
            <a:pPr algn="l">
              <a:lnSpc>
                <a:spcPts val="3052"/>
              </a:lnSpc>
            </a:pPr>
            <a:r>
              <a:rPr lang="en-US" sz="2180" b="true">
                <a:solidFill>
                  <a:srgbClr val="000000"/>
                </a:solidFill>
                <a:latin typeface="Inter Bold"/>
                <a:ea typeface="Inter Bold"/>
                <a:cs typeface="Inter Bold"/>
                <a:sym typeface="Inter Bold"/>
              </a:rPr>
              <a:t>Develop a spreadsheet model to evaluate and compare the costs of three production strategies: </a:t>
            </a:r>
          </a:p>
          <a:p>
            <a:pPr algn="l" marL="470663" indent="-235331" lvl="1">
              <a:lnSpc>
                <a:spcPts val="3052"/>
              </a:lnSpc>
              <a:buFont typeface="Arial"/>
              <a:buChar char="•"/>
            </a:pPr>
            <a:r>
              <a:rPr lang="en-US" b="true" sz="2180">
                <a:solidFill>
                  <a:srgbClr val="000000"/>
                </a:solidFill>
                <a:latin typeface="Inter Bold"/>
                <a:ea typeface="Inter Bold"/>
                <a:cs typeface="Inter Bold"/>
                <a:sym typeface="Inter Bold"/>
              </a:rPr>
              <a:t>Chase Strategy: </a:t>
            </a:r>
            <a:r>
              <a:rPr lang="en-US" sz="2180">
                <a:solidFill>
                  <a:srgbClr val="000000"/>
                </a:solidFill>
                <a:latin typeface="Inter"/>
                <a:ea typeface="Inter"/>
                <a:cs typeface="Inter"/>
                <a:sym typeface="Inter"/>
              </a:rPr>
              <a:t>Produce exactly the forecasted demand each month using regular time production only, without relying on overtime or spot market purchases.</a:t>
            </a:r>
          </a:p>
          <a:p>
            <a:pPr algn="l" marL="470663" indent="-235331" lvl="1">
              <a:lnSpc>
                <a:spcPts val="3052"/>
              </a:lnSpc>
              <a:buFont typeface="Arial"/>
              <a:buChar char="•"/>
            </a:pPr>
            <a:r>
              <a:rPr lang="en-US" b="true" sz="2180">
                <a:solidFill>
                  <a:srgbClr val="000000"/>
                </a:solidFill>
                <a:latin typeface="Inter Bold"/>
                <a:ea typeface="Inter Bold"/>
                <a:cs typeface="Inter Bold"/>
                <a:sym typeface="Inter Bold"/>
              </a:rPr>
              <a:t>Level Strategy: </a:t>
            </a:r>
            <a:r>
              <a:rPr lang="en-US" sz="2180">
                <a:solidFill>
                  <a:srgbClr val="000000"/>
                </a:solidFill>
                <a:latin typeface="Inter"/>
                <a:ea typeface="Inter"/>
                <a:cs typeface="Inter"/>
                <a:sym typeface="Inter"/>
              </a:rPr>
              <a:t>Maintain a constant workforce of 20 employees, meet demand using regular capacity, and cover any shortfall with overtime or spot market purchases if necessary.</a:t>
            </a:r>
          </a:p>
          <a:p>
            <a:pPr algn="l" marL="470663" indent="-235331" lvl="1">
              <a:lnSpc>
                <a:spcPts val="3052"/>
              </a:lnSpc>
              <a:buFont typeface="Arial"/>
              <a:buChar char="•"/>
            </a:pPr>
            <a:r>
              <a:rPr lang="en-US" b="true" sz="2180">
                <a:solidFill>
                  <a:srgbClr val="000000"/>
                </a:solidFill>
                <a:latin typeface="Inter Bold"/>
                <a:ea typeface="Inter Bold"/>
                <a:cs typeface="Inter Bold"/>
                <a:sym typeface="Inter Bold"/>
              </a:rPr>
              <a:t>Optimal Strategy: </a:t>
            </a:r>
            <a:r>
              <a:rPr lang="en-US" sz="2180">
                <a:solidFill>
                  <a:srgbClr val="000000"/>
                </a:solidFill>
                <a:latin typeface="Inter"/>
                <a:ea typeface="Inter"/>
                <a:cs typeface="Inter"/>
                <a:sym typeface="Inter"/>
              </a:rPr>
              <a:t>Evaluate all possible variables, including hiring, layoffs, regular time, overtime, and spot market purchases, to identify the most cost-effective production approach.</a:t>
            </a:r>
          </a:p>
        </p:txBody>
      </p:sp>
      <p:grpSp>
        <p:nvGrpSpPr>
          <p:cNvPr name="Group 19" id="19"/>
          <p:cNvGrpSpPr/>
          <p:nvPr/>
        </p:nvGrpSpPr>
        <p:grpSpPr>
          <a:xfrm rot="0">
            <a:off x="11369815" y="2414049"/>
            <a:ext cx="3788913" cy="837858"/>
            <a:chOff x="0" y="0"/>
            <a:chExt cx="1311581" cy="290035"/>
          </a:xfrm>
        </p:grpSpPr>
        <p:sp>
          <p:nvSpPr>
            <p:cNvPr name="Freeform 20" id="20"/>
            <p:cNvSpPr/>
            <p:nvPr/>
          </p:nvSpPr>
          <p:spPr>
            <a:xfrm flipH="false" flipV="false" rot="0">
              <a:off x="0" y="0"/>
              <a:ext cx="1311581" cy="290035"/>
            </a:xfrm>
            <a:custGeom>
              <a:avLst/>
              <a:gdLst/>
              <a:ahLst/>
              <a:cxnLst/>
              <a:rect r="r" b="b" t="t" l="l"/>
              <a:pathLst>
                <a:path h="290035" w="1311581">
                  <a:moveTo>
                    <a:pt x="104209" y="0"/>
                  </a:moveTo>
                  <a:lnTo>
                    <a:pt x="1207373" y="0"/>
                  </a:lnTo>
                  <a:cubicBezTo>
                    <a:pt x="1235010" y="0"/>
                    <a:pt x="1261516" y="10979"/>
                    <a:pt x="1281059" y="30522"/>
                  </a:cubicBezTo>
                  <a:cubicBezTo>
                    <a:pt x="1300602" y="50065"/>
                    <a:pt x="1311581" y="76571"/>
                    <a:pt x="1311581" y="104209"/>
                  </a:cubicBezTo>
                  <a:lnTo>
                    <a:pt x="1311581" y="185827"/>
                  </a:lnTo>
                  <a:cubicBezTo>
                    <a:pt x="1311581" y="243380"/>
                    <a:pt x="1264925" y="290035"/>
                    <a:pt x="1207373" y="290035"/>
                  </a:cubicBezTo>
                  <a:lnTo>
                    <a:pt x="104209" y="290035"/>
                  </a:lnTo>
                  <a:cubicBezTo>
                    <a:pt x="46656" y="290035"/>
                    <a:pt x="0" y="243380"/>
                    <a:pt x="0" y="185827"/>
                  </a:cubicBezTo>
                  <a:lnTo>
                    <a:pt x="0" y="104209"/>
                  </a:lnTo>
                  <a:cubicBezTo>
                    <a:pt x="0" y="46656"/>
                    <a:pt x="46656" y="0"/>
                    <a:pt x="104209" y="0"/>
                  </a:cubicBezTo>
                  <a:close/>
                </a:path>
              </a:pathLst>
            </a:custGeom>
            <a:solidFill>
              <a:srgbClr val="257004"/>
            </a:solidFill>
          </p:spPr>
        </p:sp>
        <p:sp>
          <p:nvSpPr>
            <p:cNvPr name="TextBox 21" id="21"/>
            <p:cNvSpPr txBox="true"/>
            <p:nvPr/>
          </p:nvSpPr>
          <p:spPr>
            <a:xfrm>
              <a:off x="0" y="-38100"/>
              <a:ext cx="1311581" cy="32813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1611632" y="2527540"/>
            <a:ext cx="3375365" cy="548182"/>
          </a:xfrm>
          <a:prstGeom prst="rect">
            <a:avLst/>
          </a:prstGeom>
        </p:spPr>
        <p:txBody>
          <a:bodyPr anchor="t" rtlCol="false" tIns="0" lIns="0" bIns="0" rIns="0">
            <a:spAutoFit/>
          </a:bodyPr>
          <a:lstStyle/>
          <a:p>
            <a:pPr algn="ctr">
              <a:lnSpc>
                <a:spcPts val="4435"/>
              </a:lnSpc>
            </a:pPr>
            <a:r>
              <a:rPr lang="en-US" b="true" sz="3168">
                <a:solidFill>
                  <a:srgbClr val="FFFFFF"/>
                </a:solidFill>
                <a:latin typeface="Inter Bold"/>
                <a:ea typeface="Inter Bold"/>
                <a:cs typeface="Inter Bold"/>
                <a:sym typeface="Inter Bold"/>
              </a:rPr>
              <a:t>OBJECTIVE</a:t>
            </a:r>
          </a:p>
        </p:txBody>
      </p:sp>
      <p:grpSp>
        <p:nvGrpSpPr>
          <p:cNvPr name="Group 23" id="23"/>
          <p:cNvGrpSpPr/>
          <p:nvPr/>
        </p:nvGrpSpPr>
        <p:grpSpPr>
          <a:xfrm rot="0">
            <a:off x="11369815" y="4367648"/>
            <a:ext cx="3788913" cy="837858"/>
            <a:chOff x="0" y="0"/>
            <a:chExt cx="1311581" cy="290035"/>
          </a:xfrm>
        </p:grpSpPr>
        <p:sp>
          <p:nvSpPr>
            <p:cNvPr name="Freeform 24" id="24"/>
            <p:cNvSpPr/>
            <p:nvPr/>
          </p:nvSpPr>
          <p:spPr>
            <a:xfrm flipH="false" flipV="false" rot="0">
              <a:off x="0" y="0"/>
              <a:ext cx="1311581" cy="290035"/>
            </a:xfrm>
            <a:custGeom>
              <a:avLst/>
              <a:gdLst/>
              <a:ahLst/>
              <a:cxnLst/>
              <a:rect r="r" b="b" t="t" l="l"/>
              <a:pathLst>
                <a:path h="290035" w="1311581">
                  <a:moveTo>
                    <a:pt x="104209" y="0"/>
                  </a:moveTo>
                  <a:lnTo>
                    <a:pt x="1207373" y="0"/>
                  </a:lnTo>
                  <a:cubicBezTo>
                    <a:pt x="1235010" y="0"/>
                    <a:pt x="1261516" y="10979"/>
                    <a:pt x="1281059" y="30522"/>
                  </a:cubicBezTo>
                  <a:cubicBezTo>
                    <a:pt x="1300602" y="50065"/>
                    <a:pt x="1311581" y="76571"/>
                    <a:pt x="1311581" y="104209"/>
                  </a:cubicBezTo>
                  <a:lnTo>
                    <a:pt x="1311581" y="185827"/>
                  </a:lnTo>
                  <a:cubicBezTo>
                    <a:pt x="1311581" y="243380"/>
                    <a:pt x="1264925" y="290035"/>
                    <a:pt x="1207373" y="290035"/>
                  </a:cubicBezTo>
                  <a:lnTo>
                    <a:pt x="104209" y="290035"/>
                  </a:lnTo>
                  <a:cubicBezTo>
                    <a:pt x="46656" y="290035"/>
                    <a:pt x="0" y="243380"/>
                    <a:pt x="0" y="185827"/>
                  </a:cubicBezTo>
                  <a:lnTo>
                    <a:pt x="0" y="104209"/>
                  </a:lnTo>
                  <a:cubicBezTo>
                    <a:pt x="0" y="46656"/>
                    <a:pt x="46656" y="0"/>
                    <a:pt x="104209" y="0"/>
                  </a:cubicBezTo>
                  <a:close/>
                </a:path>
              </a:pathLst>
            </a:custGeom>
            <a:solidFill>
              <a:srgbClr val="257004"/>
            </a:solidFill>
          </p:spPr>
        </p:sp>
        <p:sp>
          <p:nvSpPr>
            <p:cNvPr name="TextBox 25" id="25"/>
            <p:cNvSpPr txBox="true"/>
            <p:nvPr/>
          </p:nvSpPr>
          <p:spPr>
            <a:xfrm>
              <a:off x="0" y="-38100"/>
              <a:ext cx="1311581" cy="32813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2464642" y="4498625"/>
            <a:ext cx="1687682" cy="548182"/>
          </a:xfrm>
          <a:prstGeom prst="rect">
            <a:avLst/>
          </a:prstGeom>
        </p:spPr>
        <p:txBody>
          <a:bodyPr anchor="t" rtlCol="false" tIns="0" lIns="0" bIns="0" rIns="0">
            <a:spAutoFit/>
          </a:bodyPr>
          <a:lstStyle/>
          <a:p>
            <a:pPr algn="ctr">
              <a:lnSpc>
                <a:spcPts val="4435"/>
              </a:lnSpc>
            </a:pPr>
            <a:r>
              <a:rPr lang="en-US" b="true" sz="3168">
                <a:solidFill>
                  <a:srgbClr val="FFFFFF"/>
                </a:solidFill>
                <a:latin typeface="Inter Bold"/>
                <a:ea typeface="Inter Bold"/>
                <a:cs typeface="Inter Bold"/>
                <a:sym typeface="Inter Bold"/>
              </a:rPr>
              <a:t>TASK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9E9E9">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309095" y="4024924"/>
            <a:ext cx="3964291" cy="4303165"/>
          </a:xfrm>
          <a:custGeom>
            <a:avLst/>
            <a:gdLst/>
            <a:ahLst/>
            <a:cxnLst/>
            <a:rect r="r" b="b" t="t" l="l"/>
            <a:pathLst>
              <a:path h="4303165" w="3964291">
                <a:moveTo>
                  <a:pt x="0" y="0"/>
                </a:moveTo>
                <a:lnTo>
                  <a:pt x="3964290" y="0"/>
                </a:lnTo>
                <a:lnTo>
                  <a:pt x="3964290" y="4303164"/>
                </a:lnTo>
                <a:lnTo>
                  <a:pt x="0" y="4303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4">
              <a:alphaModFix amt="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56335" y="2049532"/>
            <a:ext cx="5958433" cy="2636606"/>
          </a:xfrm>
          <a:custGeom>
            <a:avLst/>
            <a:gdLst/>
            <a:ahLst/>
            <a:cxnLst/>
            <a:rect r="r" b="b" t="t" l="l"/>
            <a:pathLst>
              <a:path h="2636606" w="5958433">
                <a:moveTo>
                  <a:pt x="0" y="0"/>
                </a:moveTo>
                <a:lnTo>
                  <a:pt x="5958432" y="0"/>
                </a:lnTo>
                <a:lnTo>
                  <a:pt x="5958432" y="2636607"/>
                </a:lnTo>
                <a:lnTo>
                  <a:pt x="0" y="2636607"/>
                </a:lnTo>
                <a:lnTo>
                  <a:pt x="0" y="0"/>
                </a:lnTo>
                <a:close/>
              </a:path>
            </a:pathLst>
          </a:custGeom>
          <a:blipFill>
            <a:blip r:embed="rId6"/>
            <a:stretch>
              <a:fillRect l="0" t="0" r="0" b="0"/>
            </a:stretch>
          </a:blipFill>
        </p:spPr>
      </p:sp>
      <p:sp>
        <p:nvSpPr>
          <p:cNvPr name="Freeform 5" id="5"/>
          <p:cNvSpPr/>
          <p:nvPr/>
        </p:nvSpPr>
        <p:spPr>
          <a:xfrm flipH="false" flipV="false" rot="0">
            <a:off x="11746861" y="4686139"/>
            <a:ext cx="5958433" cy="2636606"/>
          </a:xfrm>
          <a:custGeom>
            <a:avLst/>
            <a:gdLst/>
            <a:ahLst/>
            <a:cxnLst/>
            <a:rect r="r" b="b" t="t" l="l"/>
            <a:pathLst>
              <a:path h="2636606" w="5958433">
                <a:moveTo>
                  <a:pt x="0" y="0"/>
                </a:moveTo>
                <a:lnTo>
                  <a:pt x="5958433" y="0"/>
                </a:lnTo>
                <a:lnTo>
                  <a:pt x="5958433" y="2636606"/>
                </a:lnTo>
                <a:lnTo>
                  <a:pt x="0" y="2636606"/>
                </a:lnTo>
                <a:lnTo>
                  <a:pt x="0" y="0"/>
                </a:lnTo>
                <a:close/>
              </a:path>
            </a:pathLst>
          </a:custGeom>
          <a:blipFill>
            <a:blip r:embed="rId6"/>
            <a:stretch>
              <a:fillRect l="0" t="0" r="0" b="0"/>
            </a:stretch>
          </a:blipFill>
        </p:spPr>
      </p:sp>
      <p:grpSp>
        <p:nvGrpSpPr>
          <p:cNvPr name="Group 6" id="6"/>
          <p:cNvGrpSpPr/>
          <p:nvPr/>
        </p:nvGrpSpPr>
        <p:grpSpPr>
          <a:xfrm rot="0">
            <a:off x="-3559719" y="741784"/>
            <a:ext cx="8325733" cy="6469021"/>
            <a:chOff x="0" y="0"/>
            <a:chExt cx="740613" cy="575450"/>
          </a:xfrm>
        </p:grpSpPr>
        <p:sp>
          <p:nvSpPr>
            <p:cNvPr name="Freeform 7" id="7"/>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C9D6D5">
                <a:alpha val="23922"/>
              </a:srgbClr>
            </a:solidFill>
          </p:spPr>
        </p:sp>
        <p:sp>
          <p:nvSpPr>
            <p:cNvPr name="TextBox 8" id="8"/>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37466" y="2049532"/>
            <a:ext cx="6272959" cy="2775785"/>
          </a:xfrm>
          <a:custGeom>
            <a:avLst/>
            <a:gdLst/>
            <a:ahLst/>
            <a:cxnLst/>
            <a:rect r="r" b="b" t="t" l="l"/>
            <a:pathLst>
              <a:path h="2775785" w="6272959">
                <a:moveTo>
                  <a:pt x="0" y="0"/>
                </a:moveTo>
                <a:lnTo>
                  <a:pt x="6272960" y="0"/>
                </a:lnTo>
                <a:lnTo>
                  <a:pt x="6272960" y="2775785"/>
                </a:lnTo>
                <a:lnTo>
                  <a:pt x="0" y="2775785"/>
                </a:lnTo>
                <a:lnTo>
                  <a:pt x="0" y="0"/>
                </a:lnTo>
                <a:close/>
              </a:path>
            </a:pathLst>
          </a:custGeom>
          <a:blipFill>
            <a:blip r:embed="rId6"/>
            <a:stretch>
              <a:fillRect l="0" t="0" r="0" b="0"/>
            </a:stretch>
          </a:blipFill>
        </p:spPr>
      </p:sp>
      <p:sp>
        <p:nvSpPr>
          <p:cNvPr name="Freeform 10" id="10"/>
          <p:cNvSpPr/>
          <p:nvPr/>
        </p:nvSpPr>
        <p:spPr>
          <a:xfrm flipH="false" flipV="false" rot="0">
            <a:off x="750890" y="4609181"/>
            <a:ext cx="6289612" cy="2783153"/>
          </a:xfrm>
          <a:custGeom>
            <a:avLst/>
            <a:gdLst/>
            <a:ahLst/>
            <a:cxnLst/>
            <a:rect r="r" b="b" t="t" l="l"/>
            <a:pathLst>
              <a:path h="2783153" w="6289612">
                <a:moveTo>
                  <a:pt x="0" y="0"/>
                </a:moveTo>
                <a:lnTo>
                  <a:pt x="6289612" y="0"/>
                </a:lnTo>
                <a:lnTo>
                  <a:pt x="6289612" y="2783153"/>
                </a:lnTo>
                <a:lnTo>
                  <a:pt x="0" y="2783153"/>
                </a:lnTo>
                <a:lnTo>
                  <a:pt x="0" y="0"/>
                </a:lnTo>
                <a:close/>
              </a:path>
            </a:pathLst>
          </a:custGeom>
          <a:blipFill>
            <a:blip r:embed="rId6"/>
            <a:stretch>
              <a:fillRect l="0" t="0" r="0" b="0"/>
            </a:stretch>
          </a:blipFill>
        </p:spPr>
      </p:sp>
      <p:grpSp>
        <p:nvGrpSpPr>
          <p:cNvPr name="Group 11" id="11"/>
          <p:cNvGrpSpPr/>
          <p:nvPr/>
        </p:nvGrpSpPr>
        <p:grpSpPr>
          <a:xfrm rot="0">
            <a:off x="10672856" y="2522391"/>
            <a:ext cx="5815733" cy="1882900"/>
            <a:chOff x="0" y="0"/>
            <a:chExt cx="1574989" cy="509918"/>
          </a:xfrm>
        </p:grpSpPr>
        <p:sp>
          <p:nvSpPr>
            <p:cNvPr name="Freeform 12" id="12"/>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13" id="13"/>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539879" y="5089409"/>
            <a:ext cx="5815733" cy="1882900"/>
            <a:chOff x="0" y="0"/>
            <a:chExt cx="1574989" cy="509918"/>
          </a:xfrm>
        </p:grpSpPr>
        <p:sp>
          <p:nvSpPr>
            <p:cNvPr name="Freeform 15" id="15"/>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16" id="16"/>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25778" y="2522391"/>
            <a:ext cx="5815733" cy="1882900"/>
            <a:chOff x="0" y="0"/>
            <a:chExt cx="1574989" cy="509918"/>
          </a:xfrm>
        </p:grpSpPr>
        <p:sp>
          <p:nvSpPr>
            <p:cNvPr name="Freeform 18" id="18"/>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19" id="19"/>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55855" y="5089409"/>
            <a:ext cx="5815733" cy="1882900"/>
            <a:chOff x="0" y="0"/>
            <a:chExt cx="1574989" cy="509918"/>
          </a:xfrm>
        </p:grpSpPr>
        <p:sp>
          <p:nvSpPr>
            <p:cNvPr name="Freeform 21" id="21"/>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22" id="22"/>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0856335" y="7322745"/>
            <a:ext cx="5958433" cy="2636606"/>
          </a:xfrm>
          <a:custGeom>
            <a:avLst/>
            <a:gdLst/>
            <a:ahLst/>
            <a:cxnLst/>
            <a:rect r="r" b="b" t="t" l="l"/>
            <a:pathLst>
              <a:path h="2636606" w="5958433">
                <a:moveTo>
                  <a:pt x="0" y="0"/>
                </a:moveTo>
                <a:lnTo>
                  <a:pt x="5958432" y="0"/>
                </a:lnTo>
                <a:lnTo>
                  <a:pt x="5958432" y="2636607"/>
                </a:lnTo>
                <a:lnTo>
                  <a:pt x="0" y="2636607"/>
                </a:lnTo>
                <a:lnTo>
                  <a:pt x="0" y="0"/>
                </a:lnTo>
                <a:close/>
              </a:path>
            </a:pathLst>
          </a:custGeom>
          <a:blipFill>
            <a:blip r:embed="rId6"/>
            <a:stretch>
              <a:fillRect l="0" t="0" r="0" b="0"/>
            </a:stretch>
          </a:blipFill>
        </p:spPr>
      </p:sp>
      <p:sp>
        <p:nvSpPr>
          <p:cNvPr name="Freeform 24" id="24"/>
          <p:cNvSpPr/>
          <p:nvPr/>
        </p:nvSpPr>
        <p:spPr>
          <a:xfrm flipH="false" flipV="false" rot="0">
            <a:off x="1417223" y="7218860"/>
            <a:ext cx="6193202" cy="2740492"/>
          </a:xfrm>
          <a:custGeom>
            <a:avLst/>
            <a:gdLst/>
            <a:ahLst/>
            <a:cxnLst/>
            <a:rect r="r" b="b" t="t" l="l"/>
            <a:pathLst>
              <a:path h="2740492" w="6193202">
                <a:moveTo>
                  <a:pt x="0" y="0"/>
                </a:moveTo>
                <a:lnTo>
                  <a:pt x="6193203" y="0"/>
                </a:lnTo>
                <a:lnTo>
                  <a:pt x="6193203" y="2740492"/>
                </a:lnTo>
                <a:lnTo>
                  <a:pt x="0" y="2740492"/>
                </a:lnTo>
                <a:lnTo>
                  <a:pt x="0" y="0"/>
                </a:lnTo>
                <a:close/>
              </a:path>
            </a:pathLst>
          </a:custGeom>
          <a:blipFill>
            <a:blip r:embed="rId6"/>
            <a:stretch>
              <a:fillRect l="0" t="0" r="0" b="0"/>
            </a:stretch>
          </a:blipFill>
        </p:spPr>
      </p:sp>
      <p:grpSp>
        <p:nvGrpSpPr>
          <p:cNvPr name="Group 25" id="25"/>
          <p:cNvGrpSpPr/>
          <p:nvPr/>
        </p:nvGrpSpPr>
        <p:grpSpPr>
          <a:xfrm rot="0">
            <a:off x="10672856" y="7656426"/>
            <a:ext cx="5815733" cy="1882900"/>
            <a:chOff x="0" y="0"/>
            <a:chExt cx="1574989" cy="509918"/>
          </a:xfrm>
        </p:grpSpPr>
        <p:sp>
          <p:nvSpPr>
            <p:cNvPr name="Freeform 26" id="26"/>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27" id="27"/>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25778" y="7656426"/>
            <a:ext cx="5815733" cy="1882900"/>
            <a:chOff x="0" y="0"/>
            <a:chExt cx="1574989" cy="509918"/>
          </a:xfrm>
        </p:grpSpPr>
        <p:sp>
          <p:nvSpPr>
            <p:cNvPr name="Freeform 29" id="29"/>
            <p:cNvSpPr/>
            <p:nvPr/>
          </p:nvSpPr>
          <p:spPr>
            <a:xfrm flipH="false" flipV="false" rot="0">
              <a:off x="0" y="0"/>
              <a:ext cx="1574989" cy="509918"/>
            </a:xfrm>
            <a:custGeom>
              <a:avLst/>
              <a:gdLst/>
              <a:ahLst/>
              <a:cxnLst/>
              <a:rect r="r" b="b" t="t" l="l"/>
              <a:pathLst>
                <a:path h="509918" w="1574989">
                  <a:moveTo>
                    <a:pt x="67891" y="0"/>
                  </a:moveTo>
                  <a:lnTo>
                    <a:pt x="1507098" y="0"/>
                  </a:lnTo>
                  <a:cubicBezTo>
                    <a:pt x="1525104" y="0"/>
                    <a:pt x="1542372" y="7153"/>
                    <a:pt x="1555104" y="19885"/>
                  </a:cubicBezTo>
                  <a:cubicBezTo>
                    <a:pt x="1567837" y="32617"/>
                    <a:pt x="1574989" y="49885"/>
                    <a:pt x="1574989" y="67891"/>
                  </a:cubicBezTo>
                  <a:lnTo>
                    <a:pt x="1574989" y="442027"/>
                  </a:lnTo>
                  <a:cubicBezTo>
                    <a:pt x="1574989" y="460033"/>
                    <a:pt x="1567837" y="477301"/>
                    <a:pt x="1555104" y="490033"/>
                  </a:cubicBezTo>
                  <a:cubicBezTo>
                    <a:pt x="1542372" y="502765"/>
                    <a:pt x="1525104" y="509918"/>
                    <a:pt x="1507098" y="509918"/>
                  </a:cubicBezTo>
                  <a:lnTo>
                    <a:pt x="67891" y="509918"/>
                  </a:lnTo>
                  <a:cubicBezTo>
                    <a:pt x="49885" y="509918"/>
                    <a:pt x="32617" y="502765"/>
                    <a:pt x="19885" y="490033"/>
                  </a:cubicBezTo>
                  <a:cubicBezTo>
                    <a:pt x="7153" y="477301"/>
                    <a:pt x="0" y="460033"/>
                    <a:pt x="0" y="442027"/>
                  </a:cubicBezTo>
                  <a:lnTo>
                    <a:pt x="0" y="67891"/>
                  </a:lnTo>
                  <a:cubicBezTo>
                    <a:pt x="0" y="49885"/>
                    <a:pt x="7153" y="32617"/>
                    <a:pt x="19885" y="19885"/>
                  </a:cubicBezTo>
                  <a:cubicBezTo>
                    <a:pt x="32617" y="7153"/>
                    <a:pt x="49885" y="0"/>
                    <a:pt x="67891" y="0"/>
                  </a:cubicBezTo>
                  <a:close/>
                </a:path>
              </a:pathLst>
            </a:custGeom>
            <a:solidFill>
              <a:srgbClr val="FFFFFF"/>
            </a:solidFill>
          </p:spPr>
        </p:sp>
        <p:sp>
          <p:nvSpPr>
            <p:cNvPr name="TextBox 30" id="30"/>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197747" y="594654"/>
            <a:ext cx="13892506" cy="1109724"/>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Challenges &amp; Mitigation</a:t>
            </a:r>
          </a:p>
        </p:txBody>
      </p:sp>
      <p:grpSp>
        <p:nvGrpSpPr>
          <p:cNvPr name="Group 32" id="32"/>
          <p:cNvGrpSpPr/>
          <p:nvPr/>
        </p:nvGrpSpPr>
        <p:grpSpPr>
          <a:xfrm rot="0">
            <a:off x="685158" y="-122728"/>
            <a:ext cx="1993670" cy="1549064"/>
            <a:chOff x="0" y="0"/>
            <a:chExt cx="740613" cy="575450"/>
          </a:xfrm>
        </p:grpSpPr>
        <p:sp>
          <p:nvSpPr>
            <p:cNvPr name="Freeform 33" id="33"/>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6BB04E"/>
            </a:solidFill>
          </p:spPr>
        </p:sp>
        <p:sp>
          <p:nvSpPr>
            <p:cNvPr name="TextBox 34" id="34"/>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238634" y="2420501"/>
            <a:ext cx="4851899" cy="511525"/>
            <a:chOff x="0" y="0"/>
            <a:chExt cx="2751032" cy="290035"/>
          </a:xfrm>
        </p:grpSpPr>
        <p:sp>
          <p:nvSpPr>
            <p:cNvPr name="Freeform 36" id="36"/>
            <p:cNvSpPr/>
            <p:nvPr/>
          </p:nvSpPr>
          <p:spPr>
            <a:xfrm flipH="false" flipV="false" rot="0">
              <a:off x="0" y="0"/>
              <a:ext cx="2751032" cy="290035"/>
            </a:xfrm>
            <a:custGeom>
              <a:avLst/>
              <a:gdLst/>
              <a:ahLst/>
              <a:cxnLst/>
              <a:rect r="r" b="b" t="t" l="l"/>
              <a:pathLst>
                <a:path h="290035" w="2751032">
                  <a:moveTo>
                    <a:pt x="81378" y="0"/>
                  </a:moveTo>
                  <a:lnTo>
                    <a:pt x="2669654" y="0"/>
                  </a:lnTo>
                  <a:cubicBezTo>
                    <a:pt x="2714598" y="0"/>
                    <a:pt x="2751032" y="36434"/>
                    <a:pt x="2751032" y="81378"/>
                  </a:cubicBezTo>
                  <a:lnTo>
                    <a:pt x="2751032" y="208657"/>
                  </a:lnTo>
                  <a:cubicBezTo>
                    <a:pt x="2751032" y="230240"/>
                    <a:pt x="2742458" y="250939"/>
                    <a:pt x="2727197" y="266200"/>
                  </a:cubicBezTo>
                  <a:cubicBezTo>
                    <a:pt x="2711935" y="281462"/>
                    <a:pt x="2691237" y="290035"/>
                    <a:pt x="2669654" y="290035"/>
                  </a:cubicBezTo>
                  <a:lnTo>
                    <a:pt x="81378" y="290035"/>
                  </a:lnTo>
                  <a:cubicBezTo>
                    <a:pt x="36434" y="290035"/>
                    <a:pt x="0" y="253601"/>
                    <a:pt x="0" y="208657"/>
                  </a:cubicBezTo>
                  <a:lnTo>
                    <a:pt x="0" y="81378"/>
                  </a:lnTo>
                  <a:cubicBezTo>
                    <a:pt x="0" y="36434"/>
                    <a:pt x="36434" y="0"/>
                    <a:pt x="81378" y="0"/>
                  </a:cubicBezTo>
                  <a:close/>
                </a:path>
              </a:pathLst>
            </a:custGeom>
            <a:solidFill>
              <a:srgbClr val="545454"/>
            </a:solidFill>
          </p:spPr>
        </p:sp>
        <p:sp>
          <p:nvSpPr>
            <p:cNvPr name="TextBox 37" id="37"/>
            <p:cNvSpPr txBox="true"/>
            <p:nvPr/>
          </p:nvSpPr>
          <p:spPr>
            <a:xfrm>
              <a:off x="0" y="-38100"/>
              <a:ext cx="2751032" cy="32813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1069459" y="2420501"/>
            <a:ext cx="4030493" cy="511525"/>
            <a:chOff x="0" y="0"/>
            <a:chExt cx="2285294" cy="290035"/>
          </a:xfrm>
        </p:grpSpPr>
        <p:sp>
          <p:nvSpPr>
            <p:cNvPr name="Freeform 39" id="39"/>
            <p:cNvSpPr/>
            <p:nvPr/>
          </p:nvSpPr>
          <p:spPr>
            <a:xfrm flipH="false" flipV="false" rot="0">
              <a:off x="0" y="0"/>
              <a:ext cx="2285294" cy="290035"/>
            </a:xfrm>
            <a:custGeom>
              <a:avLst/>
              <a:gdLst/>
              <a:ahLst/>
              <a:cxnLst/>
              <a:rect r="r" b="b" t="t" l="l"/>
              <a:pathLst>
                <a:path h="290035" w="2285294">
                  <a:moveTo>
                    <a:pt x="97963" y="0"/>
                  </a:moveTo>
                  <a:lnTo>
                    <a:pt x="2187331" y="0"/>
                  </a:lnTo>
                  <a:cubicBezTo>
                    <a:pt x="2241435" y="0"/>
                    <a:pt x="2285294" y="43859"/>
                    <a:pt x="2285294" y="97963"/>
                  </a:cubicBezTo>
                  <a:lnTo>
                    <a:pt x="2285294" y="192073"/>
                  </a:lnTo>
                  <a:cubicBezTo>
                    <a:pt x="2285294" y="218054"/>
                    <a:pt x="2274973" y="242971"/>
                    <a:pt x="2256601" y="261343"/>
                  </a:cubicBezTo>
                  <a:cubicBezTo>
                    <a:pt x="2238230" y="279714"/>
                    <a:pt x="2213312" y="290035"/>
                    <a:pt x="2187331" y="290035"/>
                  </a:cubicBezTo>
                  <a:lnTo>
                    <a:pt x="97963" y="290035"/>
                  </a:lnTo>
                  <a:cubicBezTo>
                    <a:pt x="71981" y="290035"/>
                    <a:pt x="47064" y="279714"/>
                    <a:pt x="28693" y="261343"/>
                  </a:cubicBezTo>
                  <a:cubicBezTo>
                    <a:pt x="10321" y="242971"/>
                    <a:pt x="0" y="218054"/>
                    <a:pt x="0" y="192073"/>
                  </a:cubicBezTo>
                  <a:lnTo>
                    <a:pt x="0" y="97963"/>
                  </a:lnTo>
                  <a:cubicBezTo>
                    <a:pt x="0" y="71981"/>
                    <a:pt x="10321" y="47064"/>
                    <a:pt x="28693" y="28693"/>
                  </a:cubicBezTo>
                  <a:cubicBezTo>
                    <a:pt x="47064" y="10321"/>
                    <a:pt x="71981" y="0"/>
                    <a:pt x="97963" y="0"/>
                  </a:cubicBezTo>
                  <a:close/>
                </a:path>
              </a:pathLst>
            </a:custGeom>
            <a:solidFill>
              <a:srgbClr val="257004"/>
            </a:solidFill>
          </p:spPr>
        </p:sp>
        <p:sp>
          <p:nvSpPr>
            <p:cNvPr name="TextBox 40" id="40"/>
            <p:cNvSpPr txBox="true"/>
            <p:nvPr/>
          </p:nvSpPr>
          <p:spPr>
            <a:xfrm>
              <a:off x="0" y="-38100"/>
              <a:ext cx="2285294" cy="328135"/>
            </a:xfrm>
            <a:prstGeom prst="rect">
              <a:avLst/>
            </a:prstGeom>
          </p:spPr>
          <p:txBody>
            <a:bodyPr anchor="ctr" rtlCol="false" tIns="50800" lIns="50800" bIns="50800" rIns="50800"/>
            <a:lstStyle/>
            <a:p>
              <a:pPr algn="just">
                <a:lnSpc>
                  <a:spcPts val="2659"/>
                </a:lnSpc>
              </a:pPr>
            </a:p>
          </p:txBody>
        </p:sp>
      </p:grpSp>
      <p:grpSp>
        <p:nvGrpSpPr>
          <p:cNvPr name="Group 41" id="41"/>
          <p:cNvGrpSpPr/>
          <p:nvPr/>
        </p:nvGrpSpPr>
        <p:grpSpPr>
          <a:xfrm rot="0">
            <a:off x="11865919" y="4985285"/>
            <a:ext cx="4622670" cy="511525"/>
            <a:chOff x="0" y="0"/>
            <a:chExt cx="2621059" cy="290035"/>
          </a:xfrm>
        </p:grpSpPr>
        <p:sp>
          <p:nvSpPr>
            <p:cNvPr name="Freeform 42" id="42"/>
            <p:cNvSpPr/>
            <p:nvPr/>
          </p:nvSpPr>
          <p:spPr>
            <a:xfrm flipH="false" flipV="false" rot="0">
              <a:off x="0" y="0"/>
              <a:ext cx="2621059" cy="290035"/>
            </a:xfrm>
            <a:custGeom>
              <a:avLst/>
              <a:gdLst/>
              <a:ahLst/>
              <a:cxnLst/>
              <a:rect r="r" b="b" t="t" l="l"/>
              <a:pathLst>
                <a:path h="290035" w="2621059">
                  <a:moveTo>
                    <a:pt x="85413" y="0"/>
                  </a:moveTo>
                  <a:lnTo>
                    <a:pt x="2535645" y="0"/>
                  </a:lnTo>
                  <a:cubicBezTo>
                    <a:pt x="2582818" y="0"/>
                    <a:pt x="2621059" y="38241"/>
                    <a:pt x="2621059" y="85413"/>
                  </a:cubicBezTo>
                  <a:lnTo>
                    <a:pt x="2621059" y="204622"/>
                  </a:lnTo>
                  <a:cubicBezTo>
                    <a:pt x="2621059" y="251795"/>
                    <a:pt x="2582818" y="290035"/>
                    <a:pt x="2535645" y="290035"/>
                  </a:cubicBezTo>
                  <a:lnTo>
                    <a:pt x="85413" y="290035"/>
                  </a:lnTo>
                  <a:cubicBezTo>
                    <a:pt x="38241" y="290035"/>
                    <a:pt x="0" y="251795"/>
                    <a:pt x="0" y="204622"/>
                  </a:cubicBezTo>
                  <a:lnTo>
                    <a:pt x="0" y="85413"/>
                  </a:lnTo>
                  <a:cubicBezTo>
                    <a:pt x="0" y="38241"/>
                    <a:pt x="38241" y="0"/>
                    <a:pt x="85413" y="0"/>
                  </a:cubicBezTo>
                  <a:close/>
                </a:path>
              </a:pathLst>
            </a:custGeom>
            <a:solidFill>
              <a:srgbClr val="257004"/>
            </a:solidFill>
          </p:spPr>
        </p:sp>
        <p:sp>
          <p:nvSpPr>
            <p:cNvPr name="TextBox 43" id="43"/>
            <p:cNvSpPr txBox="true"/>
            <p:nvPr/>
          </p:nvSpPr>
          <p:spPr>
            <a:xfrm>
              <a:off x="0" y="-38100"/>
              <a:ext cx="2621059" cy="328135"/>
            </a:xfrm>
            <a:prstGeom prst="rect">
              <a:avLst/>
            </a:prstGeom>
          </p:spPr>
          <p:txBody>
            <a:bodyPr anchor="ctr" rtlCol="false" tIns="50800" lIns="50800" bIns="50800" rIns="50800"/>
            <a:lstStyle/>
            <a:p>
              <a:pPr algn="just">
                <a:lnSpc>
                  <a:spcPts val="2659"/>
                </a:lnSpc>
              </a:pPr>
            </a:p>
          </p:txBody>
        </p:sp>
      </p:grpSp>
      <p:grpSp>
        <p:nvGrpSpPr>
          <p:cNvPr name="Group 44" id="44"/>
          <p:cNvGrpSpPr/>
          <p:nvPr/>
        </p:nvGrpSpPr>
        <p:grpSpPr>
          <a:xfrm rot="0">
            <a:off x="11034225" y="7684014"/>
            <a:ext cx="5187136" cy="511525"/>
            <a:chOff x="0" y="0"/>
            <a:chExt cx="2941111" cy="290035"/>
          </a:xfrm>
        </p:grpSpPr>
        <p:sp>
          <p:nvSpPr>
            <p:cNvPr name="Freeform 45" id="45"/>
            <p:cNvSpPr/>
            <p:nvPr/>
          </p:nvSpPr>
          <p:spPr>
            <a:xfrm flipH="false" flipV="false" rot="0">
              <a:off x="0" y="0"/>
              <a:ext cx="2941112" cy="290035"/>
            </a:xfrm>
            <a:custGeom>
              <a:avLst/>
              <a:gdLst/>
              <a:ahLst/>
              <a:cxnLst/>
              <a:rect r="r" b="b" t="t" l="l"/>
              <a:pathLst>
                <a:path h="290035" w="2941112">
                  <a:moveTo>
                    <a:pt x="76119" y="0"/>
                  </a:moveTo>
                  <a:lnTo>
                    <a:pt x="2864993" y="0"/>
                  </a:lnTo>
                  <a:cubicBezTo>
                    <a:pt x="2907032" y="0"/>
                    <a:pt x="2941112" y="34079"/>
                    <a:pt x="2941112" y="76119"/>
                  </a:cubicBezTo>
                  <a:lnTo>
                    <a:pt x="2941112" y="213917"/>
                  </a:lnTo>
                  <a:cubicBezTo>
                    <a:pt x="2941112" y="255956"/>
                    <a:pt x="2907032" y="290035"/>
                    <a:pt x="2864993" y="290035"/>
                  </a:cubicBezTo>
                  <a:lnTo>
                    <a:pt x="76119" y="290035"/>
                  </a:lnTo>
                  <a:cubicBezTo>
                    <a:pt x="34079" y="290035"/>
                    <a:pt x="0" y="255956"/>
                    <a:pt x="0" y="213917"/>
                  </a:cubicBezTo>
                  <a:lnTo>
                    <a:pt x="0" y="76119"/>
                  </a:lnTo>
                  <a:cubicBezTo>
                    <a:pt x="0" y="34079"/>
                    <a:pt x="34079" y="0"/>
                    <a:pt x="76119" y="0"/>
                  </a:cubicBezTo>
                  <a:close/>
                </a:path>
              </a:pathLst>
            </a:custGeom>
            <a:solidFill>
              <a:srgbClr val="257004"/>
            </a:solidFill>
          </p:spPr>
        </p:sp>
        <p:sp>
          <p:nvSpPr>
            <p:cNvPr name="TextBox 46" id="46"/>
            <p:cNvSpPr txBox="true"/>
            <p:nvPr/>
          </p:nvSpPr>
          <p:spPr>
            <a:xfrm>
              <a:off x="0" y="-38100"/>
              <a:ext cx="2941111" cy="328135"/>
            </a:xfrm>
            <a:prstGeom prst="rect">
              <a:avLst/>
            </a:prstGeom>
          </p:spPr>
          <p:txBody>
            <a:bodyPr anchor="ctr" rtlCol="false" tIns="50800" lIns="50800" bIns="50800" rIns="50800"/>
            <a:lstStyle/>
            <a:p>
              <a:pPr algn="just">
                <a:lnSpc>
                  <a:spcPts val="2659"/>
                </a:lnSpc>
              </a:pPr>
            </a:p>
          </p:txBody>
        </p:sp>
      </p:grpSp>
      <p:grpSp>
        <p:nvGrpSpPr>
          <p:cNvPr name="Group 47" id="47"/>
          <p:cNvGrpSpPr/>
          <p:nvPr/>
        </p:nvGrpSpPr>
        <p:grpSpPr>
          <a:xfrm rot="0">
            <a:off x="1948331" y="7530536"/>
            <a:ext cx="5142202" cy="511525"/>
            <a:chOff x="0" y="0"/>
            <a:chExt cx="2915634" cy="290035"/>
          </a:xfrm>
        </p:grpSpPr>
        <p:sp>
          <p:nvSpPr>
            <p:cNvPr name="Freeform 48" id="48"/>
            <p:cNvSpPr/>
            <p:nvPr/>
          </p:nvSpPr>
          <p:spPr>
            <a:xfrm flipH="false" flipV="false" rot="0">
              <a:off x="0" y="0"/>
              <a:ext cx="2915634" cy="290035"/>
            </a:xfrm>
            <a:custGeom>
              <a:avLst/>
              <a:gdLst/>
              <a:ahLst/>
              <a:cxnLst/>
              <a:rect r="r" b="b" t="t" l="l"/>
              <a:pathLst>
                <a:path h="290035" w="2915634">
                  <a:moveTo>
                    <a:pt x="76784" y="0"/>
                  </a:moveTo>
                  <a:lnTo>
                    <a:pt x="2838850" y="0"/>
                  </a:lnTo>
                  <a:cubicBezTo>
                    <a:pt x="2881257" y="0"/>
                    <a:pt x="2915634" y="34377"/>
                    <a:pt x="2915634" y="76784"/>
                  </a:cubicBezTo>
                  <a:lnTo>
                    <a:pt x="2915634" y="213252"/>
                  </a:lnTo>
                  <a:cubicBezTo>
                    <a:pt x="2915634" y="233616"/>
                    <a:pt x="2907544" y="253146"/>
                    <a:pt x="2893145" y="267546"/>
                  </a:cubicBezTo>
                  <a:cubicBezTo>
                    <a:pt x="2878745" y="281946"/>
                    <a:pt x="2859215" y="290035"/>
                    <a:pt x="2838850" y="290035"/>
                  </a:cubicBezTo>
                  <a:lnTo>
                    <a:pt x="76784" y="290035"/>
                  </a:lnTo>
                  <a:cubicBezTo>
                    <a:pt x="34377" y="290035"/>
                    <a:pt x="0" y="255658"/>
                    <a:pt x="0" y="213252"/>
                  </a:cubicBezTo>
                  <a:lnTo>
                    <a:pt x="0" y="76784"/>
                  </a:lnTo>
                  <a:cubicBezTo>
                    <a:pt x="0" y="34377"/>
                    <a:pt x="34377" y="0"/>
                    <a:pt x="76784" y="0"/>
                  </a:cubicBezTo>
                  <a:close/>
                </a:path>
              </a:pathLst>
            </a:custGeom>
            <a:solidFill>
              <a:srgbClr val="545454"/>
            </a:solidFill>
          </p:spPr>
        </p:sp>
        <p:sp>
          <p:nvSpPr>
            <p:cNvPr name="TextBox 49" id="49"/>
            <p:cNvSpPr txBox="true"/>
            <p:nvPr/>
          </p:nvSpPr>
          <p:spPr>
            <a:xfrm>
              <a:off x="0" y="-38100"/>
              <a:ext cx="2915634" cy="328135"/>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928893" y="4985285"/>
            <a:ext cx="4622670" cy="511525"/>
            <a:chOff x="0" y="0"/>
            <a:chExt cx="2621059" cy="290035"/>
          </a:xfrm>
        </p:grpSpPr>
        <p:sp>
          <p:nvSpPr>
            <p:cNvPr name="Freeform 51" id="51"/>
            <p:cNvSpPr/>
            <p:nvPr/>
          </p:nvSpPr>
          <p:spPr>
            <a:xfrm flipH="false" flipV="false" rot="0">
              <a:off x="0" y="0"/>
              <a:ext cx="2621059" cy="290035"/>
            </a:xfrm>
            <a:custGeom>
              <a:avLst/>
              <a:gdLst/>
              <a:ahLst/>
              <a:cxnLst/>
              <a:rect r="r" b="b" t="t" l="l"/>
              <a:pathLst>
                <a:path h="290035" w="2621059">
                  <a:moveTo>
                    <a:pt x="85413" y="0"/>
                  </a:moveTo>
                  <a:lnTo>
                    <a:pt x="2535645" y="0"/>
                  </a:lnTo>
                  <a:cubicBezTo>
                    <a:pt x="2582818" y="0"/>
                    <a:pt x="2621059" y="38241"/>
                    <a:pt x="2621059" y="85413"/>
                  </a:cubicBezTo>
                  <a:lnTo>
                    <a:pt x="2621059" y="204622"/>
                  </a:lnTo>
                  <a:cubicBezTo>
                    <a:pt x="2621059" y="251795"/>
                    <a:pt x="2582818" y="290035"/>
                    <a:pt x="2535645" y="290035"/>
                  </a:cubicBezTo>
                  <a:lnTo>
                    <a:pt x="85413" y="290035"/>
                  </a:lnTo>
                  <a:cubicBezTo>
                    <a:pt x="38241" y="290035"/>
                    <a:pt x="0" y="251795"/>
                    <a:pt x="0" y="204622"/>
                  </a:cubicBezTo>
                  <a:lnTo>
                    <a:pt x="0" y="85413"/>
                  </a:lnTo>
                  <a:cubicBezTo>
                    <a:pt x="0" y="38241"/>
                    <a:pt x="38241" y="0"/>
                    <a:pt x="85413" y="0"/>
                  </a:cubicBezTo>
                  <a:close/>
                </a:path>
              </a:pathLst>
            </a:custGeom>
            <a:solidFill>
              <a:srgbClr val="545454"/>
            </a:solidFill>
          </p:spPr>
        </p:sp>
        <p:sp>
          <p:nvSpPr>
            <p:cNvPr name="TextBox 52" id="52"/>
            <p:cNvSpPr txBox="true"/>
            <p:nvPr/>
          </p:nvSpPr>
          <p:spPr>
            <a:xfrm>
              <a:off x="0" y="-38100"/>
              <a:ext cx="2621059" cy="328135"/>
            </a:xfrm>
            <a:prstGeom prst="rect">
              <a:avLst/>
            </a:prstGeom>
          </p:spPr>
          <p:txBody>
            <a:bodyPr anchor="ctr" rtlCol="false" tIns="50800" lIns="50800" bIns="50800" rIns="50800"/>
            <a:lstStyle/>
            <a:p>
              <a:pPr algn="ctr">
                <a:lnSpc>
                  <a:spcPts val="2659"/>
                </a:lnSpc>
              </a:pPr>
            </a:p>
          </p:txBody>
        </p:sp>
      </p:grpSp>
      <p:sp>
        <p:nvSpPr>
          <p:cNvPr name="Freeform 53" id="53"/>
          <p:cNvSpPr/>
          <p:nvPr/>
        </p:nvSpPr>
        <p:spPr>
          <a:xfrm flipH="false" flipV="false" rot="0">
            <a:off x="8432668" y="5235332"/>
            <a:ext cx="1545292" cy="1925598"/>
          </a:xfrm>
          <a:custGeom>
            <a:avLst/>
            <a:gdLst/>
            <a:ahLst/>
            <a:cxnLst/>
            <a:rect r="r" b="b" t="t" l="l"/>
            <a:pathLst>
              <a:path h="1925598" w="1545292">
                <a:moveTo>
                  <a:pt x="0" y="0"/>
                </a:moveTo>
                <a:lnTo>
                  <a:pt x="1545293" y="0"/>
                </a:lnTo>
                <a:lnTo>
                  <a:pt x="1545293" y="1925599"/>
                </a:lnTo>
                <a:lnTo>
                  <a:pt x="0" y="1925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4" id="54"/>
          <p:cNvSpPr txBox="true"/>
          <p:nvPr/>
        </p:nvSpPr>
        <p:spPr>
          <a:xfrm rot="0">
            <a:off x="11070407" y="3181322"/>
            <a:ext cx="5020631"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$250 per thousand board feet. (limited to 25% of normal working hours)</a:t>
            </a:r>
          </a:p>
        </p:txBody>
      </p:sp>
      <p:sp>
        <p:nvSpPr>
          <p:cNvPr name="TextBox 55" id="55"/>
          <p:cNvSpPr txBox="true"/>
          <p:nvPr/>
        </p:nvSpPr>
        <p:spPr>
          <a:xfrm rot="0">
            <a:off x="12713707" y="5639223"/>
            <a:ext cx="3507654"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$400 per thousand board feet</a:t>
            </a:r>
          </a:p>
        </p:txBody>
      </p:sp>
      <p:sp>
        <p:nvSpPr>
          <p:cNvPr name="TextBox 56" id="56"/>
          <p:cNvSpPr txBox="true"/>
          <p:nvPr/>
        </p:nvSpPr>
        <p:spPr>
          <a:xfrm rot="0">
            <a:off x="2146221" y="3181322"/>
            <a:ext cx="4944312"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$4,000 and $2,000 per employee, respectively.</a:t>
            </a:r>
            <a:r>
              <a:rPr lang="en-US" sz="2088">
                <a:solidFill>
                  <a:srgbClr val="000000"/>
                </a:solidFill>
                <a:latin typeface="Inter"/>
                <a:ea typeface="Inter"/>
                <a:cs typeface="Inter"/>
                <a:sym typeface="Inter"/>
              </a:rPr>
              <a:t> </a:t>
            </a:r>
          </a:p>
        </p:txBody>
      </p:sp>
      <p:sp>
        <p:nvSpPr>
          <p:cNvPr name="TextBox 57" id="57"/>
          <p:cNvSpPr txBox="true"/>
          <p:nvPr/>
        </p:nvSpPr>
        <p:spPr>
          <a:xfrm rot="0">
            <a:off x="2312570" y="5703554"/>
            <a:ext cx="3302301"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$200 per thousand board feet.</a:t>
            </a:r>
            <a:r>
              <a:rPr lang="en-US" sz="2088">
                <a:solidFill>
                  <a:srgbClr val="000000"/>
                </a:solidFill>
                <a:latin typeface="Inter"/>
                <a:ea typeface="Inter"/>
                <a:cs typeface="Inter"/>
                <a:sym typeface="Inter"/>
              </a:rPr>
              <a:t> </a:t>
            </a:r>
          </a:p>
        </p:txBody>
      </p:sp>
      <p:sp>
        <p:nvSpPr>
          <p:cNvPr name="TextBox 58" id="58"/>
          <p:cNvSpPr txBox="true"/>
          <p:nvPr/>
        </p:nvSpPr>
        <p:spPr>
          <a:xfrm rot="0">
            <a:off x="12264037" y="8379496"/>
            <a:ext cx="3143029"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$50 per thousand board feet.</a:t>
            </a:r>
          </a:p>
        </p:txBody>
      </p:sp>
      <p:sp>
        <p:nvSpPr>
          <p:cNvPr name="TextBox 59" id="59"/>
          <p:cNvSpPr txBox="true"/>
          <p:nvPr/>
        </p:nvSpPr>
        <p:spPr>
          <a:xfrm rot="0">
            <a:off x="2720825" y="8340161"/>
            <a:ext cx="3038806" cy="735645"/>
          </a:xfrm>
          <a:prstGeom prst="rect">
            <a:avLst/>
          </a:prstGeom>
        </p:spPr>
        <p:txBody>
          <a:bodyPr anchor="t" rtlCol="false" tIns="0" lIns="0" bIns="0" rIns="0">
            <a:spAutoFit/>
          </a:bodyPr>
          <a:lstStyle/>
          <a:p>
            <a:pPr algn="ctr">
              <a:lnSpc>
                <a:spcPts val="2923"/>
              </a:lnSpc>
            </a:pPr>
            <a:r>
              <a:rPr lang="en-US" sz="2088">
                <a:solidFill>
                  <a:srgbClr val="000000"/>
                </a:solidFill>
                <a:latin typeface="Inter"/>
                <a:ea typeface="Inter"/>
                <a:cs typeface="Inter"/>
                <a:sym typeface="Inter"/>
              </a:rPr>
              <a:t>$25 per thousand board feet.</a:t>
            </a:r>
            <a:r>
              <a:rPr lang="en-US" sz="2088">
                <a:solidFill>
                  <a:srgbClr val="000000"/>
                </a:solidFill>
                <a:latin typeface="Inter"/>
                <a:ea typeface="Inter"/>
                <a:cs typeface="Inter"/>
                <a:sym typeface="Inter"/>
              </a:rPr>
              <a:t> </a:t>
            </a:r>
          </a:p>
        </p:txBody>
      </p:sp>
      <p:sp>
        <p:nvSpPr>
          <p:cNvPr name="TextBox 60" id="60"/>
          <p:cNvSpPr txBox="true"/>
          <p:nvPr/>
        </p:nvSpPr>
        <p:spPr>
          <a:xfrm rot="0">
            <a:off x="2402000" y="2469764"/>
            <a:ext cx="4469587"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Hiring and Laying Off Costs</a:t>
            </a:r>
          </a:p>
        </p:txBody>
      </p:sp>
      <p:sp>
        <p:nvSpPr>
          <p:cNvPr name="TextBox 61" id="61"/>
          <p:cNvSpPr txBox="true"/>
          <p:nvPr/>
        </p:nvSpPr>
        <p:spPr>
          <a:xfrm rot="0">
            <a:off x="11181967" y="2469764"/>
            <a:ext cx="3805477"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Overtime Labor Cost</a:t>
            </a:r>
          </a:p>
        </p:txBody>
      </p:sp>
      <p:sp>
        <p:nvSpPr>
          <p:cNvPr name="TextBox 62" id="62"/>
          <p:cNvSpPr txBox="true"/>
          <p:nvPr/>
        </p:nvSpPr>
        <p:spPr>
          <a:xfrm rot="0">
            <a:off x="12049500" y="5034547"/>
            <a:ext cx="4255509"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Spot Market Purchasing Cost</a:t>
            </a:r>
          </a:p>
        </p:txBody>
      </p:sp>
      <p:sp>
        <p:nvSpPr>
          <p:cNvPr name="TextBox 63" id="63"/>
          <p:cNvSpPr txBox="true"/>
          <p:nvPr/>
        </p:nvSpPr>
        <p:spPr>
          <a:xfrm rot="0">
            <a:off x="11294871" y="7733276"/>
            <a:ext cx="4665844"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Shipping Cost</a:t>
            </a:r>
          </a:p>
        </p:txBody>
      </p:sp>
      <p:sp>
        <p:nvSpPr>
          <p:cNvPr name="TextBox 64" id="64"/>
          <p:cNvSpPr txBox="true"/>
          <p:nvPr/>
        </p:nvSpPr>
        <p:spPr>
          <a:xfrm rot="0">
            <a:off x="2069898" y="7579798"/>
            <a:ext cx="4899068"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Inventory Holding Costs</a:t>
            </a:r>
          </a:p>
        </p:txBody>
      </p:sp>
      <p:sp>
        <p:nvSpPr>
          <p:cNvPr name="TextBox 65" id="65"/>
          <p:cNvSpPr txBox="true"/>
          <p:nvPr/>
        </p:nvSpPr>
        <p:spPr>
          <a:xfrm rot="0">
            <a:off x="2060179" y="5034547"/>
            <a:ext cx="4360098" cy="363470"/>
          </a:xfrm>
          <a:prstGeom prst="rect">
            <a:avLst/>
          </a:prstGeom>
        </p:spPr>
        <p:txBody>
          <a:bodyPr anchor="t" rtlCol="false" tIns="0" lIns="0" bIns="0" rIns="0">
            <a:spAutoFit/>
          </a:bodyPr>
          <a:lstStyle/>
          <a:p>
            <a:pPr algn="ctr">
              <a:lnSpc>
                <a:spcPts val="2999"/>
              </a:lnSpc>
            </a:pPr>
            <a:r>
              <a:rPr lang="en-US" sz="2142" b="true">
                <a:solidFill>
                  <a:srgbClr val="FFFFFF"/>
                </a:solidFill>
                <a:latin typeface="Inter Bold"/>
                <a:ea typeface="Inter Bold"/>
                <a:cs typeface="Inter Bold"/>
                <a:sym typeface="Inter Bold"/>
              </a:rPr>
              <a:t>Regular Time Labor Cost</a:t>
            </a:r>
          </a:p>
        </p:txBody>
      </p:sp>
      <p:sp>
        <p:nvSpPr>
          <p:cNvPr name="Freeform 66" id="66"/>
          <p:cNvSpPr/>
          <p:nvPr/>
        </p:nvSpPr>
        <p:spPr>
          <a:xfrm flipH="false" flipV="false" rot="0">
            <a:off x="16221361" y="2622456"/>
            <a:ext cx="1466246" cy="1466246"/>
          </a:xfrm>
          <a:custGeom>
            <a:avLst/>
            <a:gdLst/>
            <a:ahLst/>
            <a:cxnLst/>
            <a:rect r="r" b="b" t="t" l="l"/>
            <a:pathLst>
              <a:path h="1466246" w="1466246">
                <a:moveTo>
                  <a:pt x="0" y="0"/>
                </a:moveTo>
                <a:lnTo>
                  <a:pt x="1466246" y="0"/>
                </a:lnTo>
                <a:lnTo>
                  <a:pt x="1466246" y="1466246"/>
                </a:lnTo>
                <a:lnTo>
                  <a:pt x="0" y="14662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7" id="67"/>
          <p:cNvSpPr/>
          <p:nvPr/>
        </p:nvSpPr>
        <p:spPr>
          <a:xfrm flipH="false" flipV="false" rot="0">
            <a:off x="443901" y="2692585"/>
            <a:ext cx="1480001" cy="1350501"/>
          </a:xfrm>
          <a:custGeom>
            <a:avLst/>
            <a:gdLst/>
            <a:ahLst/>
            <a:cxnLst/>
            <a:rect r="r" b="b" t="t" l="l"/>
            <a:pathLst>
              <a:path h="1350501" w="1480001">
                <a:moveTo>
                  <a:pt x="0" y="0"/>
                </a:moveTo>
                <a:lnTo>
                  <a:pt x="1480001" y="0"/>
                </a:lnTo>
                <a:lnTo>
                  <a:pt x="1480001" y="1350501"/>
                </a:lnTo>
                <a:lnTo>
                  <a:pt x="0" y="13505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8" id="68"/>
          <p:cNvSpPr/>
          <p:nvPr/>
        </p:nvSpPr>
        <p:spPr>
          <a:xfrm flipH="false" flipV="false" rot="0">
            <a:off x="357437" y="5686848"/>
            <a:ext cx="1566466" cy="1149394"/>
          </a:xfrm>
          <a:custGeom>
            <a:avLst/>
            <a:gdLst/>
            <a:ahLst/>
            <a:cxnLst/>
            <a:rect r="r" b="b" t="t" l="l"/>
            <a:pathLst>
              <a:path h="1149394" w="1566466">
                <a:moveTo>
                  <a:pt x="0" y="0"/>
                </a:moveTo>
                <a:lnTo>
                  <a:pt x="1566465" y="0"/>
                </a:lnTo>
                <a:lnTo>
                  <a:pt x="1566465" y="1149394"/>
                </a:lnTo>
                <a:lnTo>
                  <a:pt x="0" y="11493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69" id="69"/>
          <p:cNvSpPr/>
          <p:nvPr/>
        </p:nvSpPr>
        <p:spPr>
          <a:xfrm flipH="false" flipV="false" rot="0">
            <a:off x="16338704" y="5556694"/>
            <a:ext cx="1591859" cy="1239624"/>
          </a:xfrm>
          <a:custGeom>
            <a:avLst/>
            <a:gdLst/>
            <a:ahLst/>
            <a:cxnLst/>
            <a:rect r="r" b="b" t="t" l="l"/>
            <a:pathLst>
              <a:path h="1239624" w="1591859">
                <a:moveTo>
                  <a:pt x="0" y="0"/>
                </a:moveTo>
                <a:lnTo>
                  <a:pt x="1591859" y="0"/>
                </a:lnTo>
                <a:lnTo>
                  <a:pt x="1591859" y="1239624"/>
                </a:lnTo>
                <a:lnTo>
                  <a:pt x="0" y="123962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70" id="70"/>
          <p:cNvSpPr/>
          <p:nvPr/>
        </p:nvSpPr>
        <p:spPr>
          <a:xfrm flipH="false" flipV="false" rot="0">
            <a:off x="510026" y="7957395"/>
            <a:ext cx="1347751" cy="1512203"/>
          </a:xfrm>
          <a:custGeom>
            <a:avLst/>
            <a:gdLst/>
            <a:ahLst/>
            <a:cxnLst/>
            <a:rect r="r" b="b" t="t" l="l"/>
            <a:pathLst>
              <a:path h="1512203" w="1347751">
                <a:moveTo>
                  <a:pt x="0" y="0"/>
                </a:moveTo>
                <a:lnTo>
                  <a:pt x="1347751" y="0"/>
                </a:lnTo>
                <a:lnTo>
                  <a:pt x="1347751" y="1512203"/>
                </a:lnTo>
                <a:lnTo>
                  <a:pt x="0" y="151220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71" id="71"/>
          <p:cNvSpPr/>
          <p:nvPr/>
        </p:nvSpPr>
        <p:spPr>
          <a:xfrm flipH="false" flipV="false" rot="0">
            <a:off x="15960715" y="8154747"/>
            <a:ext cx="1633791" cy="1232770"/>
          </a:xfrm>
          <a:custGeom>
            <a:avLst/>
            <a:gdLst/>
            <a:ahLst/>
            <a:cxnLst/>
            <a:rect r="r" b="b" t="t" l="l"/>
            <a:pathLst>
              <a:path h="1232770" w="1633791">
                <a:moveTo>
                  <a:pt x="0" y="0"/>
                </a:moveTo>
                <a:lnTo>
                  <a:pt x="1633791" y="0"/>
                </a:lnTo>
                <a:lnTo>
                  <a:pt x="1633791" y="1232769"/>
                </a:lnTo>
                <a:lnTo>
                  <a:pt x="0" y="123276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589875" y="1105099"/>
            <a:ext cx="11108250"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Predefined Conditions</a:t>
            </a:r>
          </a:p>
        </p:txBody>
      </p:sp>
      <p:sp>
        <p:nvSpPr>
          <p:cNvPr name="Freeform 3" id="3"/>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2763172" y="5400692"/>
            <a:ext cx="8325733" cy="646902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C9D6D5">
                <a:alpha val="23922"/>
              </a:srgbClr>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true" rot="0">
            <a:off x="-914951" y="-65228"/>
            <a:ext cx="7255238" cy="5721785"/>
          </a:xfrm>
          <a:custGeom>
            <a:avLst/>
            <a:gdLst/>
            <a:ahLst/>
            <a:cxnLst/>
            <a:rect r="r" b="b" t="t" l="l"/>
            <a:pathLst>
              <a:path h="5721785" w="7255238">
                <a:moveTo>
                  <a:pt x="0" y="5721785"/>
                </a:moveTo>
                <a:lnTo>
                  <a:pt x="7255238" y="5721785"/>
                </a:lnTo>
                <a:lnTo>
                  <a:pt x="7255238" y="0"/>
                </a:lnTo>
                <a:lnTo>
                  <a:pt x="0" y="0"/>
                </a:lnTo>
                <a:lnTo>
                  <a:pt x="0" y="5721785"/>
                </a:lnTo>
                <a:close/>
              </a:path>
            </a:pathLst>
          </a:custGeom>
          <a:blipFill>
            <a:blip r:embed="rId4">
              <a:extLst>
                <a:ext uri="{96DAC541-7B7A-43D3-8B79-37D633B846F1}">
                  <asvg:svgBlip xmlns:asvg="http://schemas.microsoft.com/office/drawing/2016/SVG/main" r:embed="rId5"/>
                </a:ext>
              </a:extLst>
            </a:blip>
            <a:stretch>
              <a:fillRect l="0" t="0" r="0" b="-95077"/>
            </a:stretch>
          </a:blipFill>
        </p:spPr>
      </p:sp>
      <p:sp>
        <p:nvSpPr>
          <p:cNvPr name="Freeform 8" id="8"/>
          <p:cNvSpPr/>
          <p:nvPr/>
        </p:nvSpPr>
        <p:spPr>
          <a:xfrm flipH="false" flipV="false" rot="0">
            <a:off x="2985617" y="4185937"/>
            <a:ext cx="5965063" cy="2639540"/>
          </a:xfrm>
          <a:custGeom>
            <a:avLst/>
            <a:gdLst/>
            <a:ahLst/>
            <a:cxnLst/>
            <a:rect r="r" b="b" t="t" l="l"/>
            <a:pathLst>
              <a:path h="2639540" w="5965063">
                <a:moveTo>
                  <a:pt x="0" y="0"/>
                </a:moveTo>
                <a:lnTo>
                  <a:pt x="5965063" y="0"/>
                </a:lnTo>
                <a:lnTo>
                  <a:pt x="5965063" y="2639540"/>
                </a:lnTo>
                <a:lnTo>
                  <a:pt x="0" y="2639540"/>
                </a:lnTo>
                <a:lnTo>
                  <a:pt x="0" y="0"/>
                </a:lnTo>
                <a:close/>
              </a:path>
            </a:pathLst>
          </a:custGeom>
          <a:blipFill>
            <a:blip r:embed="rId6"/>
            <a:stretch>
              <a:fillRect l="0" t="0" r="0" b="0"/>
            </a:stretch>
          </a:blipFill>
        </p:spPr>
      </p:sp>
      <p:sp>
        <p:nvSpPr>
          <p:cNvPr name="Freeform 9" id="9"/>
          <p:cNvSpPr/>
          <p:nvPr/>
        </p:nvSpPr>
        <p:spPr>
          <a:xfrm flipH="false" flipV="false" rot="0">
            <a:off x="2985617" y="7164582"/>
            <a:ext cx="5965063" cy="2639540"/>
          </a:xfrm>
          <a:custGeom>
            <a:avLst/>
            <a:gdLst/>
            <a:ahLst/>
            <a:cxnLst/>
            <a:rect r="r" b="b" t="t" l="l"/>
            <a:pathLst>
              <a:path h="2639540" w="5965063">
                <a:moveTo>
                  <a:pt x="0" y="0"/>
                </a:moveTo>
                <a:lnTo>
                  <a:pt x="5965063" y="0"/>
                </a:lnTo>
                <a:lnTo>
                  <a:pt x="5965063" y="2639540"/>
                </a:lnTo>
                <a:lnTo>
                  <a:pt x="0" y="2639540"/>
                </a:lnTo>
                <a:lnTo>
                  <a:pt x="0" y="0"/>
                </a:lnTo>
                <a:close/>
              </a:path>
            </a:pathLst>
          </a:custGeom>
          <a:blipFill>
            <a:blip r:embed="rId6"/>
            <a:stretch>
              <a:fillRect l="0" t="0" r="0" b="0"/>
            </a:stretch>
          </a:blipFill>
        </p:spPr>
      </p:sp>
      <p:sp>
        <p:nvSpPr>
          <p:cNvPr name="Freeform 10" id="10"/>
          <p:cNvSpPr/>
          <p:nvPr/>
        </p:nvSpPr>
        <p:spPr>
          <a:xfrm flipH="false" flipV="false" rot="0">
            <a:off x="10594554" y="4185937"/>
            <a:ext cx="5965063" cy="2639540"/>
          </a:xfrm>
          <a:custGeom>
            <a:avLst/>
            <a:gdLst/>
            <a:ahLst/>
            <a:cxnLst/>
            <a:rect r="r" b="b" t="t" l="l"/>
            <a:pathLst>
              <a:path h="2639540" w="5965063">
                <a:moveTo>
                  <a:pt x="0" y="0"/>
                </a:moveTo>
                <a:lnTo>
                  <a:pt x="5965063" y="0"/>
                </a:lnTo>
                <a:lnTo>
                  <a:pt x="5965063" y="2639540"/>
                </a:lnTo>
                <a:lnTo>
                  <a:pt x="0" y="2639540"/>
                </a:lnTo>
                <a:lnTo>
                  <a:pt x="0" y="0"/>
                </a:lnTo>
                <a:close/>
              </a:path>
            </a:pathLst>
          </a:custGeom>
          <a:blipFill>
            <a:blip r:embed="rId6"/>
            <a:stretch>
              <a:fillRect l="0" t="0" r="0" b="0"/>
            </a:stretch>
          </a:blipFill>
        </p:spPr>
      </p:sp>
      <p:sp>
        <p:nvSpPr>
          <p:cNvPr name="Freeform 11" id="11"/>
          <p:cNvSpPr/>
          <p:nvPr/>
        </p:nvSpPr>
        <p:spPr>
          <a:xfrm flipH="false" flipV="false" rot="0">
            <a:off x="10594554" y="7164582"/>
            <a:ext cx="5965063" cy="2639540"/>
          </a:xfrm>
          <a:custGeom>
            <a:avLst/>
            <a:gdLst/>
            <a:ahLst/>
            <a:cxnLst/>
            <a:rect r="r" b="b" t="t" l="l"/>
            <a:pathLst>
              <a:path h="2639540" w="5965063">
                <a:moveTo>
                  <a:pt x="0" y="0"/>
                </a:moveTo>
                <a:lnTo>
                  <a:pt x="5965063" y="0"/>
                </a:lnTo>
                <a:lnTo>
                  <a:pt x="5965063" y="2639540"/>
                </a:lnTo>
                <a:lnTo>
                  <a:pt x="0" y="2639540"/>
                </a:lnTo>
                <a:lnTo>
                  <a:pt x="0" y="0"/>
                </a:lnTo>
                <a:close/>
              </a:path>
            </a:pathLst>
          </a:custGeom>
          <a:blipFill>
            <a:blip r:embed="rId6"/>
            <a:stretch>
              <a:fillRect l="0" t="0" r="0" b="0"/>
            </a:stretch>
          </a:blipFill>
        </p:spPr>
      </p:sp>
      <p:grpSp>
        <p:nvGrpSpPr>
          <p:cNvPr name="Group 12" id="12"/>
          <p:cNvGrpSpPr/>
          <p:nvPr/>
        </p:nvGrpSpPr>
        <p:grpSpPr>
          <a:xfrm rot="0">
            <a:off x="2796955" y="4457489"/>
            <a:ext cx="5980038" cy="1936095"/>
            <a:chOff x="0" y="0"/>
            <a:chExt cx="1574989" cy="509918"/>
          </a:xfrm>
        </p:grpSpPr>
        <p:sp>
          <p:nvSpPr>
            <p:cNvPr name="Freeform 13" id="13"/>
            <p:cNvSpPr/>
            <p:nvPr/>
          </p:nvSpPr>
          <p:spPr>
            <a:xfrm flipH="false" flipV="false" rot="0">
              <a:off x="0" y="0"/>
              <a:ext cx="1574989" cy="509918"/>
            </a:xfrm>
            <a:custGeom>
              <a:avLst/>
              <a:gdLst/>
              <a:ahLst/>
              <a:cxnLst/>
              <a:rect r="r" b="b" t="t" l="l"/>
              <a:pathLst>
                <a:path h="509918" w="1574989">
                  <a:moveTo>
                    <a:pt x="66026" y="0"/>
                  </a:moveTo>
                  <a:lnTo>
                    <a:pt x="1508963" y="0"/>
                  </a:lnTo>
                  <a:cubicBezTo>
                    <a:pt x="1526475" y="0"/>
                    <a:pt x="1543269" y="6956"/>
                    <a:pt x="1555651" y="19339"/>
                  </a:cubicBezTo>
                  <a:cubicBezTo>
                    <a:pt x="1568033" y="31721"/>
                    <a:pt x="1574989" y="48515"/>
                    <a:pt x="1574989" y="66026"/>
                  </a:cubicBezTo>
                  <a:lnTo>
                    <a:pt x="1574989" y="443892"/>
                  </a:lnTo>
                  <a:cubicBezTo>
                    <a:pt x="1574989" y="461403"/>
                    <a:pt x="1568033" y="478197"/>
                    <a:pt x="1555651" y="490580"/>
                  </a:cubicBezTo>
                  <a:cubicBezTo>
                    <a:pt x="1543269" y="502962"/>
                    <a:pt x="1526475" y="509918"/>
                    <a:pt x="1508963" y="509918"/>
                  </a:cubicBezTo>
                  <a:lnTo>
                    <a:pt x="66026" y="509918"/>
                  </a:lnTo>
                  <a:cubicBezTo>
                    <a:pt x="48515" y="509918"/>
                    <a:pt x="31721" y="502962"/>
                    <a:pt x="19339" y="490580"/>
                  </a:cubicBezTo>
                  <a:cubicBezTo>
                    <a:pt x="6956" y="478197"/>
                    <a:pt x="0" y="461403"/>
                    <a:pt x="0" y="443892"/>
                  </a:cubicBezTo>
                  <a:lnTo>
                    <a:pt x="0" y="66026"/>
                  </a:lnTo>
                  <a:cubicBezTo>
                    <a:pt x="0" y="48515"/>
                    <a:pt x="6956" y="31721"/>
                    <a:pt x="19339" y="19339"/>
                  </a:cubicBezTo>
                  <a:cubicBezTo>
                    <a:pt x="31721" y="6956"/>
                    <a:pt x="48515" y="0"/>
                    <a:pt x="66026" y="0"/>
                  </a:cubicBezTo>
                  <a:close/>
                </a:path>
              </a:pathLst>
            </a:custGeom>
            <a:solidFill>
              <a:srgbClr val="FFFFFF"/>
            </a:solidFill>
          </p:spPr>
        </p:sp>
        <p:sp>
          <p:nvSpPr>
            <p:cNvPr name="TextBox 14" id="14"/>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796955" y="7436134"/>
            <a:ext cx="5980038" cy="1936095"/>
            <a:chOff x="0" y="0"/>
            <a:chExt cx="1574989" cy="509918"/>
          </a:xfrm>
        </p:grpSpPr>
        <p:sp>
          <p:nvSpPr>
            <p:cNvPr name="Freeform 16" id="16"/>
            <p:cNvSpPr/>
            <p:nvPr/>
          </p:nvSpPr>
          <p:spPr>
            <a:xfrm flipH="false" flipV="false" rot="0">
              <a:off x="0" y="0"/>
              <a:ext cx="1574989" cy="509918"/>
            </a:xfrm>
            <a:custGeom>
              <a:avLst/>
              <a:gdLst/>
              <a:ahLst/>
              <a:cxnLst/>
              <a:rect r="r" b="b" t="t" l="l"/>
              <a:pathLst>
                <a:path h="509918" w="1574989">
                  <a:moveTo>
                    <a:pt x="66026" y="0"/>
                  </a:moveTo>
                  <a:lnTo>
                    <a:pt x="1508963" y="0"/>
                  </a:lnTo>
                  <a:cubicBezTo>
                    <a:pt x="1526475" y="0"/>
                    <a:pt x="1543269" y="6956"/>
                    <a:pt x="1555651" y="19339"/>
                  </a:cubicBezTo>
                  <a:cubicBezTo>
                    <a:pt x="1568033" y="31721"/>
                    <a:pt x="1574989" y="48515"/>
                    <a:pt x="1574989" y="66026"/>
                  </a:cubicBezTo>
                  <a:lnTo>
                    <a:pt x="1574989" y="443892"/>
                  </a:lnTo>
                  <a:cubicBezTo>
                    <a:pt x="1574989" y="461403"/>
                    <a:pt x="1568033" y="478197"/>
                    <a:pt x="1555651" y="490580"/>
                  </a:cubicBezTo>
                  <a:cubicBezTo>
                    <a:pt x="1543269" y="502962"/>
                    <a:pt x="1526475" y="509918"/>
                    <a:pt x="1508963" y="509918"/>
                  </a:cubicBezTo>
                  <a:lnTo>
                    <a:pt x="66026" y="509918"/>
                  </a:lnTo>
                  <a:cubicBezTo>
                    <a:pt x="48515" y="509918"/>
                    <a:pt x="31721" y="502962"/>
                    <a:pt x="19339" y="490580"/>
                  </a:cubicBezTo>
                  <a:cubicBezTo>
                    <a:pt x="6956" y="478197"/>
                    <a:pt x="0" y="461403"/>
                    <a:pt x="0" y="443892"/>
                  </a:cubicBezTo>
                  <a:lnTo>
                    <a:pt x="0" y="66026"/>
                  </a:lnTo>
                  <a:cubicBezTo>
                    <a:pt x="0" y="48515"/>
                    <a:pt x="6956" y="31721"/>
                    <a:pt x="19339" y="19339"/>
                  </a:cubicBezTo>
                  <a:cubicBezTo>
                    <a:pt x="31721" y="6956"/>
                    <a:pt x="48515" y="0"/>
                    <a:pt x="66026" y="0"/>
                  </a:cubicBezTo>
                  <a:close/>
                </a:path>
              </a:pathLst>
            </a:custGeom>
            <a:solidFill>
              <a:srgbClr val="FFFFFF"/>
            </a:solidFill>
          </p:spPr>
        </p:sp>
        <p:sp>
          <p:nvSpPr>
            <p:cNvPr name="TextBox 17" id="17"/>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405892" y="4457489"/>
            <a:ext cx="5980038" cy="1936095"/>
            <a:chOff x="0" y="0"/>
            <a:chExt cx="1574989" cy="509918"/>
          </a:xfrm>
        </p:grpSpPr>
        <p:sp>
          <p:nvSpPr>
            <p:cNvPr name="Freeform 19" id="19"/>
            <p:cNvSpPr/>
            <p:nvPr/>
          </p:nvSpPr>
          <p:spPr>
            <a:xfrm flipH="false" flipV="false" rot="0">
              <a:off x="0" y="0"/>
              <a:ext cx="1574989" cy="509918"/>
            </a:xfrm>
            <a:custGeom>
              <a:avLst/>
              <a:gdLst/>
              <a:ahLst/>
              <a:cxnLst/>
              <a:rect r="r" b="b" t="t" l="l"/>
              <a:pathLst>
                <a:path h="509918" w="1574989">
                  <a:moveTo>
                    <a:pt x="66026" y="0"/>
                  </a:moveTo>
                  <a:lnTo>
                    <a:pt x="1508963" y="0"/>
                  </a:lnTo>
                  <a:cubicBezTo>
                    <a:pt x="1526475" y="0"/>
                    <a:pt x="1543269" y="6956"/>
                    <a:pt x="1555651" y="19339"/>
                  </a:cubicBezTo>
                  <a:cubicBezTo>
                    <a:pt x="1568033" y="31721"/>
                    <a:pt x="1574989" y="48515"/>
                    <a:pt x="1574989" y="66026"/>
                  </a:cubicBezTo>
                  <a:lnTo>
                    <a:pt x="1574989" y="443892"/>
                  </a:lnTo>
                  <a:cubicBezTo>
                    <a:pt x="1574989" y="461403"/>
                    <a:pt x="1568033" y="478197"/>
                    <a:pt x="1555651" y="490580"/>
                  </a:cubicBezTo>
                  <a:cubicBezTo>
                    <a:pt x="1543269" y="502962"/>
                    <a:pt x="1526475" y="509918"/>
                    <a:pt x="1508963" y="509918"/>
                  </a:cubicBezTo>
                  <a:lnTo>
                    <a:pt x="66026" y="509918"/>
                  </a:lnTo>
                  <a:cubicBezTo>
                    <a:pt x="48515" y="509918"/>
                    <a:pt x="31721" y="502962"/>
                    <a:pt x="19339" y="490580"/>
                  </a:cubicBezTo>
                  <a:cubicBezTo>
                    <a:pt x="6956" y="478197"/>
                    <a:pt x="0" y="461403"/>
                    <a:pt x="0" y="443892"/>
                  </a:cubicBezTo>
                  <a:lnTo>
                    <a:pt x="0" y="66026"/>
                  </a:lnTo>
                  <a:cubicBezTo>
                    <a:pt x="0" y="48515"/>
                    <a:pt x="6956" y="31721"/>
                    <a:pt x="19339" y="19339"/>
                  </a:cubicBezTo>
                  <a:cubicBezTo>
                    <a:pt x="31721" y="6956"/>
                    <a:pt x="48515" y="0"/>
                    <a:pt x="66026" y="0"/>
                  </a:cubicBezTo>
                  <a:close/>
                </a:path>
              </a:pathLst>
            </a:custGeom>
            <a:solidFill>
              <a:srgbClr val="FFFFFF"/>
            </a:solidFill>
          </p:spPr>
        </p:sp>
        <p:sp>
          <p:nvSpPr>
            <p:cNvPr name="TextBox 20" id="20"/>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405892" y="7436134"/>
            <a:ext cx="5980038" cy="1936095"/>
            <a:chOff x="0" y="0"/>
            <a:chExt cx="1574989" cy="509918"/>
          </a:xfrm>
        </p:grpSpPr>
        <p:sp>
          <p:nvSpPr>
            <p:cNvPr name="Freeform 22" id="22"/>
            <p:cNvSpPr/>
            <p:nvPr/>
          </p:nvSpPr>
          <p:spPr>
            <a:xfrm flipH="false" flipV="false" rot="0">
              <a:off x="0" y="0"/>
              <a:ext cx="1574989" cy="509918"/>
            </a:xfrm>
            <a:custGeom>
              <a:avLst/>
              <a:gdLst/>
              <a:ahLst/>
              <a:cxnLst/>
              <a:rect r="r" b="b" t="t" l="l"/>
              <a:pathLst>
                <a:path h="509918" w="1574989">
                  <a:moveTo>
                    <a:pt x="66026" y="0"/>
                  </a:moveTo>
                  <a:lnTo>
                    <a:pt x="1508963" y="0"/>
                  </a:lnTo>
                  <a:cubicBezTo>
                    <a:pt x="1526475" y="0"/>
                    <a:pt x="1543269" y="6956"/>
                    <a:pt x="1555651" y="19339"/>
                  </a:cubicBezTo>
                  <a:cubicBezTo>
                    <a:pt x="1568033" y="31721"/>
                    <a:pt x="1574989" y="48515"/>
                    <a:pt x="1574989" y="66026"/>
                  </a:cubicBezTo>
                  <a:lnTo>
                    <a:pt x="1574989" y="443892"/>
                  </a:lnTo>
                  <a:cubicBezTo>
                    <a:pt x="1574989" y="461403"/>
                    <a:pt x="1568033" y="478197"/>
                    <a:pt x="1555651" y="490580"/>
                  </a:cubicBezTo>
                  <a:cubicBezTo>
                    <a:pt x="1543269" y="502962"/>
                    <a:pt x="1526475" y="509918"/>
                    <a:pt x="1508963" y="509918"/>
                  </a:cubicBezTo>
                  <a:lnTo>
                    <a:pt x="66026" y="509918"/>
                  </a:lnTo>
                  <a:cubicBezTo>
                    <a:pt x="48515" y="509918"/>
                    <a:pt x="31721" y="502962"/>
                    <a:pt x="19339" y="490580"/>
                  </a:cubicBezTo>
                  <a:cubicBezTo>
                    <a:pt x="6956" y="478197"/>
                    <a:pt x="0" y="461403"/>
                    <a:pt x="0" y="443892"/>
                  </a:cubicBezTo>
                  <a:lnTo>
                    <a:pt x="0" y="66026"/>
                  </a:lnTo>
                  <a:cubicBezTo>
                    <a:pt x="0" y="48515"/>
                    <a:pt x="6956" y="31721"/>
                    <a:pt x="19339" y="19339"/>
                  </a:cubicBezTo>
                  <a:cubicBezTo>
                    <a:pt x="31721" y="6956"/>
                    <a:pt x="48515" y="0"/>
                    <a:pt x="66026" y="0"/>
                  </a:cubicBezTo>
                  <a:close/>
                </a:path>
              </a:pathLst>
            </a:custGeom>
            <a:solidFill>
              <a:srgbClr val="FFFFFF"/>
            </a:solidFill>
          </p:spPr>
        </p:sp>
        <p:sp>
          <p:nvSpPr>
            <p:cNvPr name="TextBox 23" id="23"/>
            <p:cNvSpPr txBox="true"/>
            <p:nvPr/>
          </p:nvSpPr>
          <p:spPr>
            <a:xfrm>
              <a:off x="0" y="-38100"/>
              <a:ext cx="1574989" cy="548018"/>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962020" y="3757840"/>
            <a:ext cx="5830416" cy="1399300"/>
          </a:xfrm>
          <a:custGeom>
            <a:avLst/>
            <a:gdLst/>
            <a:ahLst/>
            <a:cxnLst/>
            <a:rect r="r" b="b" t="t" l="l"/>
            <a:pathLst>
              <a:path h="1399300" w="5830416">
                <a:moveTo>
                  <a:pt x="0" y="0"/>
                </a:moveTo>
                <a:lnTo>
                  <a:pt x="5830416" y="0"/>
                </a:lnTo>
                <a:lnTo>
                  <a:pt x="5830416" y="1399299"/>
                </a:lnTo>
                <a:lnTo>
                  <a:pt x="0" y="13992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962020" y="6736485"/>
            <a:ext cx="5830416" cy="1399300"/>
          </a:xfrm>
          <a:custGeom>
            <a:avLst/>
            <a:gdLst/>
            <a:ahLst/>
            <a:cxnLst/>
            <a:rect r="r" b="b" t="t" l="l"/>
            <a:pathLst>
              <a:path h="1399300" w="5830416">
                <a:moveTo>
                  <a:pt x="0" y="0"/>
                </a:moveTo>
                <a:lnTo>
                  <a:pt x="5830416" y="0"/>
                </a:lnTo>
                <a:lnTo>
                  <a:pt x="5830416" y="1399299"/>
                </a:lnTo>
                <a:lnTo>
                  <a:pt x="0" y="13992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9570957" y="3757840"/>
            <a:ext cx="5830416" cy="1399300"/>
          </a:xfrm>
          <a:custGeom>
            <a:avLst/>
            <a:gdLst/>
            <a:ahLst/>
            <a:cxnLst/>
            <a:rect r="r" b="b" t="t" l="l"/>
            <a:pathLst>
              <a:path h="1399300" w="5830416">
                <a:moveTo>
                  <a:pt x="0" y="0"/>
                </a:moveTo>
                <a:lnTo>
                  <a:pt x="5830415" y="0"/>
                </a:lnTo>
                <a:lnTo>
                  <a:pt x="5830415" y="1399299"/>
                </a:lnTo>
                <a:lnTo>
                  <a:pt x="0" y="13992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9570957" y="6736485"/>
            <a:ext cx="5830416" cy="1399300"/>
          </a:xfrm>
          <a:custGeom>
            <a:avLst/>
            <a:gdLst/>
            <a:ahLst/>
            <a:cxnLst/>
            <a:rect r="r" b="b" t="t" l="l"/>
            <a:pathLst>
              <a:path h="1399300" w="5830416">
                <a:moveTo>
                  <a:pt x="0" y="0"/>
                </a:moveTo>
                <a:lnTo>
                  <a:pt x="5830415" y="0"/>
                </a:lnTo>
                <a:lnTo>
                  <a:pt x="5830415" y="1399299"/>
                </a:lnTo>
                <a:lnTo>
                  <a:pt x="0" y="13992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2522528" y="6736485"/>
            <a:ext cx="3203032" cy="1399300"/>
          </a:xfrm>
          <a:custGeom>
            <a:avLst/>
            <a:gdLst/>
            <a:ahLst/>
            <a:cxnLst/>
            <a:rect r="r" b="b" t="t" l="l"/>
            <a:pathLst>
              <a:path h="1399300" w="3203032">
                <a:moveTo>
                  <a:pt x="0" y="0"/>
                </a:moveTo>
                <a:lnTo>
                  <a:pt x="3203032" y="0"/>
                </a:lnTo>
                <a:lnTo>
                  <a:pt x="3203032" y="1399299"/>
                </a:lnTo>
                <a:lnTo>
                  <a:pt x="0" y="1399299"/>
                </a:lnTo>
                <a:lnTo>
                  <a:pt x="0" y="0"/>
                </a:lnTo>
                <a:close/>
              </a:path>
            </a:pathLst>
          </a:custGeom>
          <a:blipFill>
            <a:blip r:embed="rId7">
              <a:extLst>
                <a:ext uri="{96DAC541-7B7A-43D3-8B79-37D633B846F1}">
                  <asvg:svgBlip xmlns:asvg="http://schemas.microsoft.com/office/drawing/2016/SVG/main" r:embed="rId8"/>
                </a:ext>
              </a:extLst>
            </a:blip>
            <a:stretch>
              <a:fillRect l="-82028" t="0" r="0" b="0"/>
            </a:stretch>
          </a:blipFill>
        </p:spPr>
      </p:sp>
      <p:sp>
        <p:nvSpPr>
          <p:cNvPr name="Freeform 29" id="29"/>
          <p:cNvSpPr/>
          <p:nvPr/>
        </p:nvSpPr>
        <p:spPr>
          <a:xfrm flipH="false" flipV="false" rot="0">
            <a:off x="2632096" y="4108087"/>
            <a:ext cx="707042" cy="707042"/>
          </a:xfrm>
          <a:custGeom>
            <a:avLst/>
            <a:gdLst/>
            <a:ahLst/>
            <a:cxnLst/>
            <a:rect r="r" b="b" t="t" l="l"/>
            <a:pathLst>
              <a:path h="707042" w="707042">
                <a:moveTo>
                  <a:pt x="0" y="0"/>
                </a:moveTo>
                <a:lnTo>
                  <a:pt x="707042" y="0"/>
                </a:lnTo>
                <a:lnTo>
                  <a:pt x="707042" y="707042"/>
                </a:lnTo>
                <a:lnTo>
                  <a:pt x="0" y="7070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0215053" y="4108087"/>
            <a:ext cx="739952" cy="689081"/>
          </a:xfrm>
          <a:custGeom>
            <a:avLst/>
            <a:gdLst/>
            <a:ahLst/>
            <a:cxnLst/>
            <a:rect r="r" b="b" t="t" l="l"/>
            <a:pathLst>
              <a:path h="689081" w="739952">
                <a:moveTo>
                  <a:pt x="0" y="0"/>
                </a:moveTo>
                <a:lnTo>
                  <a:pt x="739952" y="0"/>
                </a:lnTo>
                <a:lnTo>
                  <a:pt x="739952" y="689081"/>
                </a:lnTo>
                <a:lnTo>
                  <a:pt x="0" y="6890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2605498" y="7095927"/>
            <a:ext cx="760240" cy="680414"/>
          </a:xfrm>
          <a:custGeom>
            <a:avLst/>
            <a:gdLst/>
            <a:ahLst/>
            <a:cxnLst/>
            <a:rect r="r" b="b" t="t" l="l"/>
            <a:pathLst>
              <a:path h="680414" w="760240">
                <a:moveTo>
                  <a:pt x="0" y="0"/>
                </a:moveTo>
                <a:lnTo>
                  <a:pt x="760239" y="0"/>
                </a:lnTo>
                <a:lnTo>
                  <a:pt x="760239" y="680415"/>
                </a:lnTo>
                <a:lnTo>
                  <a:pt x="0" y="6804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10159472" y="7254102"/>
            <a:ext cx="851115" cy="375557"/>
          </a:xfrm>
          <a:custGeom>
            <a:avLst/>
            <a:gdLst/>
            <a:ahLst/>
            <a:cxnLst/>
            <a:rect r="r" b="b" t="t" l="l"/>
            <a:pathLst>
              <a:path h="375557" w="851115">
                <a:moveTo>
                  <a:pt x="0" y="0"/>
                </a:moveTo>
                <a:lnTo>
                  <a:pt x="851114" y="0"/>
                </a:lnTo>
                <a:lnTo>
                  <a:pt x="851114" y="375557"/>
                </a:lnTo>
                <a:lnTo>
                  <a:pt x="0" y="37555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3" id="33"/>
          <p:cNvSpPr txBox="true"/>
          <p:nvPr/>
        </p:nvSpPr>
        <p:spPr>
          <a:xfrm rot="0">
            <a:off x="3168533" y="5183498"/>
            <a:ext cx="5430482" cy="603318"/>
          </a:xfrm>
          <a:prstGeom prst="rect">
            <a:avLst/>
          </a:prstGeom>
        </p:spPr>
        <p:txBody>
          <a:bodyPr anchor="t" rtlCol="false" tIns="0" lIns="0" bIns="0" rIns="0">
            <a:spAutoFit/>
          </a:bodyPr>
          <a:lstStyle/>
          <a:p>
            <a:pPr algn="l">
              <a:lnSpc>
                <a:spcPts val="2446"/>
              </a:lnSpc>
            </a:pPr>
            <a:r>
              <a:rPr lang="en-US" sz="1747">
                <a:solidFill>
                  <a:srgbClr val="000000"/>
                </a:solidFill>
                <a:latin typeface="Inter"/>
                <a:ea typeface="Inter"/>
                <a:cs typeface="Inter"/>
                <a:sym typeface="Inter"/>
              </a:rPr>
              <a:t>The demand for each month is provided.</a:t>
            </a:r>
          </a:p>
          <a:p>
            <a:pPr algn="l">
              <a:lnSpc>
                <a:spcPts val="2446"/>
              </a:lnSpc>
            </a:pPr>
            <a:r>
              <a:rPr lang="en-US" sz="1747">
                <a:solidFill>
                  <a:srgbClr val="000000"/>
                </a:solidFill>
                <a:latin typeface="Inter"/>
                <a:ea typeface="Inter"/>
                <a:cs typeface="Inter"/>
                <a:sym typeface="Inter"/>
              </a:rPr>
              <a:t>Demand varies across months.</a:t>
            </a:r>
          </a:p>
        </p:txBody>
      </p:sp>
      <p:sp>
        <p:nvSpPr>
          <p:cNvPr name="TextBox 34" id="34"/>
          <p:cNvSpPr txBox="true"/>
          <p:nvPr/>
        </p:nvSpPr>
        <p:spPr>
          <a:xfrm rot="0">
            <a:off x="3252908" y="8097684"/>
            <a:ext cx="5430482" cy="1212918"/>
          </a:xfrm>
          <a:prstGeom prst="rect">
            <a:avLst/>
          </a:prstGeom>
        </p:spPr>
        <p:txBody>
          <a:bodyPr anchor="t" rtlCol="false" tIns="0" lIns="0" bIns="0" rIns="0">
            <a:spAutoFit/>
          </a:bodyPr>
          <a:lstStyle/>
          <a:p>
            <a:pPr algn="l">
              <a:lnSpc>
                <a:spcPts val="2446"/>
              </a:lnSpc>
            </a:pPr>
            <a:r>
              <a:rPr lang="en-US" sz="1747">
                <a:solidFill>
                  <a:srgbClr val="000000"/>
                </a:solidFill>
                <a:latin typeface="Inter"/>
                <a:ea typeface="Inter"/>
                <a:cs typeface="Inter"/>
                <a:sym typeface="Inter"/>
              </a:rPr>
              <a:t>For the purpose of this analysis, the lead time for harvesting and shipping, which typically takes one month, is assumed to have no impact on production decisions.</a:t>
            </a:r>
          </a:p>
        </p:txBody>
      </p:sp>
      <p:sp>
        <p:nvSpPr>
          <p:cNvPr name="TextBox 35" id="35"/>
          <p:cNvSpPr txBox="true"/>
          <p:nvPr/>
        </p:nvSpPr>
        <p:spPr>
          <a:xfrm rot="0">
            <a:off x="10777470" y="5183498"/>
            <a:ext cx="5430482" cy="908118"/>
          </a:xfrm>
          <a:prstGeom prst="rect">
            <a:avLst/>
          </a:prstGeom>
        </p:spPr>
        <p:txBody>
          <a:bodyPr anchor="t" rtlCol="false" tIns="0" lIns="0" bIns="0" rIns="0">
            <a:spAutoFit/>
          </a:bodyPr>
          <a:lstStyle/>
          <a:p>
            <a:pPr algn="l">
              <a:lnSpc>
                <a:spcPts val="2446"/>
              </a:lnSpc>
            </a:pPr>
            <a:r>
              <a:rPr lang="en-US" sz="1747">
                <a:solidFill>
                  <a:srgbClr val="000000"/>
                </a:solidFill>
                <a:latin typeface="Inter"/>
                <a:ea typeface="Inter"/>
                <a:cs typeface="Inter"/>
                <a:sym typeface="Inter"/>
              </a:rPr>
              <a:t>Production decisions are finalized at the start of each month to ensure efficient planning and execution.</a:t>
            </a:r>
          </a:p>
        </p:txBody>
      </p:sp>
      <p:sp>
        <p:nvSpPr>
          <p:cNvPr name="TextBox 36" id="36"/>
          <p:cNvSpPr txBox="true"/>
          <p:nvPr/>
        </p:nvSpPr>
        <p:spPr>
          <a:xfrm rot="0">
            <a:off x="10777470" y="8162143"/>
            <a:ext cx="5430482" cy="908118"/>
          </a:xfrm>
          <a:prstGeom prst="rect">
            <a:avLst/>
          </a:prstGeom>
        </p:spPr>
        <p:txBody>
          <a:bodyPr anchor="t" rtlCol="false" tIns="0" lIns="0" bIns="0" rIns="0">
            <a:spAutoFit/>
          </a:bodyPr>
          <a:lstStyle/>
          <a:p>
            <a:pPr algn="l">
              <a:lnSpc>
                <a:spcPts val="2446"/>
              </a:lnSpc>
            </a:pPr>
            <a:r>
              <a:rPr lang="en-US" sz="1747">
                <a:solidFill>
                  <a:srgbClr val="000000"/>
                </a:solidFill>
                <a:latin typeface="Inter"/>
                <a:ea typeface="Inter"/>
                <a:cs typeface="Inter"/>
                <a:sym typeface="Inter"/>
              </a:rPr>
              <a:t>To reduce the complexity of the calculations, shipping capacity has been excluded from the analysis, minimizing additional constraints.</a:t>
            </a:r>
          </a:p>
        </p:txBody>
      </p:sp>
      <p:sp>
        <p:nvSpPr>
          <p:cNvPr name="TextBox 37" id="37"/>
          <p:cNvSpPr txBox="true"/>
          <p:nvPr/>
        </p:nvSpPr>
        <p:spPr>
          <a:xfrm rot="0">
            <a:off x="3937285" y="4226379"/>
            <a:ext cx="3603601" cy="414595"/>
          </a:xfrm>
          <a:prstGeom prst="rect">
            <a:avLst/>
          </a:prstGeom>
        </p:spPr>
        <p:txBody>
          <a:bodyPr anchor="t" rtlCol="false" tIns="0" lIns="0" bIns="0" rIns="0">
            <a:spAutoFit/>
          </a:bodyPr>
          <a:lstStyle/>
          <a:p>
            <a:pPr algn="l">
              <a:lnSpc>
                <a:spcPts val="3398"/>
              </a:lnSpc>
            </a:pPr>
            <a:r>
              <a:rPr lang="en-US" sz="2427" b="true">
                <a:solidFill>
                  <a:srgbClr val="FFFFFF"/>
                </a:solidFill>
                <a:latin typeface="Inter Bold"/>
                <a:ea typeface="Inter Bold"/>
                <a:cs typeface="Inter Bold"/>
                <a:sym typeface="Inter Bold"/>
              </a:rPr>
              <a:t>Demand Data</a:t>
            </a:r>
          </a:p>
        </p:txBody>
      </p:sp>
      <p:sp>
        <p:nvSpPr>
          <p:cNvPr name="TextBox 38" id="38"/>
          <p:cNvSpPr txBox="true"/>
          <p:nvPr/>
        </p:nvSpPr>
        <p:spPr>
          <a:xfrm rot="0">
            <a:off x="3937285" y="7205024"/>
            <a:ext cx="3603601" cy="414595"/>
          </a:xfrm>
          <a:prstGeom prst="rect">
            <a:avLst/>
          </a:prstGeom>
        </p:spPr>
        <p:txBody>
          <a:bodyPr anchor="t" rtlCol="false" tIns="0" lIns="0" bIns="0" rIns="0">
            <a:spAutoFit/>
          </a:bodyPr>
          <a:lstStyle/>
          <a:p>
            <a:pPr algn="l">
              <a:lnSpc>
                <a:spcPts val="3398"/>
              </a:lnSpc>
            </a:pPr>
            <a:r>
              <a:rPr lang="en-US" sz="2427" b="true">
                <a:solidFill>
                  <a:srgbClr val="FFFFFF"/>
                </a:solidFill>
                <a:latin typeface="Inter Bold"/>
                <a:ea typeface="Inter Bold"/>
                <a:cs typeface="Inter Bold"/>
                <a:sym typeface="Inter Bold"/>
              </a:rPr>
              <a:t>Lead Time</a:t>
            </a:r>
          </a:p>
        </p:txBody>
      </p:sp>
      <p:sp>
        <p:nvSpPr>
          <p:cNvPr name="TextBox 39" id="39"/>
          <p:cNvSpPr txBox="true"/>
          <p:nvPr/>
        </p:nvSpPr>
        <p:spPr>
          <a:xfrm rot="0">
            <a:off x="11546221" y="4226379"/>
            <a:ext cx="3678572" cy="414595"/>
          </a:xfrm>
          <a:prstGeom prst="rect">
            <a:avLst/>
          </a:prstGeom>
        </p:spPr>
        <p:txBody>
          <a:bodyPr anchor="t" rtlCol="false" tIns="0" lIns="0" bIns="0" rIns="0">
            <a:spAutoFit/>
          </a:bodyPr>
          <a:lstStyle/>
          <a:p>
            <a:pPr algn="l">
              <a:lnSpc>
                <a:spcPts val="3398"/>
              </a:lnSpc>
            </a:pPr>
            <a:r>
              <a:rPr lang="en-US" sz="2427" b="true">
                <a:solidFill>
                  <a:srgbClr val="FFFFFF"/>
                </a:solidFill>
                <a:latin typeface="Inter Bold"/>
                <a:ea typeface="Inter Bold"/>
                <a:cs typeface="Inter Bold"/>
                <a:sym typeface="Inter Bold"/>
              </a:rPr>
              <a:t>Production Decisions</a:t>
            </a:r>
          </a:p>
        </p:txBody>
      </p:sp>
      <p:sp>
        <p:nvSpPr>
          <p:cNvPr name="TextBox 40" id="40"/>
          <p:cNvSpPr txBox="true"/>
          <p:nvPr/>
        </p:nvSpPr>
        <p:spPr>
          <a:xfrm rot="0">
            <a:off x="11546221" y="7205024"/>
            <a:ext cx="4179339" cy="414595"/>
          </a:xfrm>
          <a:prstGeom prst="rect">
            <a:avLst/>
          </a:prstGeom>
        </p:spPr>
        <p:txBody>
          <a:bodyPr anchor="t" rtlCol="false" tIns="0" lIns="0" bIns="0" rIns="0">
            <a:spAutoFit/>
          </a:bodyPr>
          <a:lstStyle/>
          <a:p>
            <a:pPr algn="l">
              <a:lnSpc>
                <a:spcPts val="3398"/>
              </a:lnSpc>
            </a:pPr>
            <a:r>
              <a:rPr lang="en-US" sz="2427" b="true">
                <a:solidFill>
                  <a:srgbClr val="FFFFFF"/>
                </a:solidFill>
                <a:latin typeface="Inter Bold"/>
                <a:ea typeface="Inter Bold"/>
                <a:cs typeface="Inter Bold"/>
                <a:sym typeface="Inter Bold"/>
              </a:rPr>
              <a:t>Shipping Capacity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559719" y="741784"/>
            <a:ext cx="8325733" cy="6469021"/>
            <a:chOff x="0" y="0"/>
            <a:chExt cx="740613" cy="575450"/>
          </a:xfrm>
        </p:grpSpPr>
        <p:sp>
          <p:nvSpPr>
            <p:cNvPr name="Freeform 3" id="3"/>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C9D6D5">
                <a:alpha val="23922"/>
              </a:srgbClr>
            </a:solidFill>
          </p:spPr>
        </p:sp>
        <p:sp>
          <p:nvSpPr>
            <p:cNvPr name="TextBox 4" id="4"/>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62012" y="3018961"/>
            <a:ext cx="5787115" cy="6838540"/>
          </a:xfrm>
          <a:custGeom>
            <a:avLst/>
            <a:gdLst/>
            <a:ahLst/>
            <a:cxnLst/>
            <a:rect r="r" b="b" t="t" l="l"/>
            <a:pathLst>
              <a:path h="6838540" w="5787115">
                <a:moveTo>
                  <a:pt x="0" y="0"/>
                </a:moveTo>
                <a:lnTo>
                  <a:pt x="5787115" y="0"/>
                </a:lnTo>
                <a:lnTo>
                  <a:pt x="5787115" y="6838540"/>
                </a:lnTo>
                <a:lnTo>
                  <a:pt x="0" y="6838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37582" y="2892862"/>
            <a:ext cx="5787115" cy="6838540"/>
          </a:xfrm>
          <a:custGeom>
            <a:avLst/>
            <a:gdLst/>
            <a:ahLst/>
            <a:cxnLst/>
            <a:rect r="r" b="b" t="t" l="l"/>
            <a:pathLst>
              <a:path h="6838540" w="5787115">
                <a:moveTo>
                  <a:pt x="0" y="0"/>
                </a:moveTo>
                <a:lnTo>
                  <a:pt x="5787115" y="0"/>
                </a:lnTo>
                <a:lnTo>
                  <a:pt x="5787115" y="6838541"/>
                </a:lnTo>
                <a:lnTo>
                  <a:pt x="0" y="6838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3072804" y="-2134196"/>
            <a:ext cx="6812234" cy="6812234"/>
          </a:xfrm>
          <a:custGeom>
            <a:avLst/>
            <a:gdLst/>
            <a:ahLst/>
            <a:cxnLst/>
            <a:rect r="r" b="b" t="t" l="l"/>
            <a:pathLst>
              <a:path h="6812234" w="6812234">
                <a:moveTo>
                  <a:pt x="0" y="6812234"/>
                </a:moveTo>
                <a:lnTo>
                  <a:pt x="6812234" y="6812234"/>
                </a:lnTo>
                <a:lnTo>
                  <a:pt x="6812234" y="0"/>
                </a:lnTo>
                <a:lnTo>
                  <a:pt x="0" y="0"/>
                </a:lnTo>
                <a:lnTo>
                  <a:pt x="0" y="6812234"/>
                </a:lnTo>
                <a:close/>
              </a:path>
            </a:pathLst>
          </a:custGeom>
          <a:blipFill>
            <a:blip r:embed="rId4">
              <a:alphaModFix amt="3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50443" y="3018961"/>
            <a:ext cx="5787115" cy="6838540"/>
          </a:xfrm>
          <a:custGeom>
            <a:avLst/>
            <a:gdLst/>
            <a:ahLst/>
            <a:cxnLst/>
            <a:rect r="r" b="b" t="t" l="l"/>
            <a:pathLst>
              <a:path h="6838540" w="5787115">
                <a:moveTo>
                  <a:pt x="0" y="0"/>
                </a:moveTo>
                <a:lnTo>
                  <a:pt x="5787114" y="0"/>
                </a:lnTo>
                <a:lnTo>
                  <a:pt x="5787114" y="6838540"/>
                </a:lnTo>
                <a:lnTo>
                  <a:pt x="0" y="6838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446866" y="3400388"/>
            <a:ext cx="3394269" cy="748142"/>
            <a:chOff x="0" y="0"/>
            <a:chExt cx="1315871" cy="290035"/>
          </a:xfrm>
        </p:grpSpPr>
        <p:sp>
          <p:nvSpPr>
            <p:cNvPr name="Freeform 10" id="10"/>
            <p:cNvSpPr/>
            <p:nvPr/>
          </p:nvSpPr>
          <p:spPr>
            <a:xfrm flipH="false" flipV="false" rot="0">
              <a:off x="0" y="0"/>
              <a:ext cx="1315872" cy="290035"/>
            </a:xfrm>
            <a:custGeom>
              <a:avLst/>
              <a:gdLst/>
              <a:ahLst/>
              <a:cxnLst/>
              <a:rect r="r" b="b" t="t" l="l"/>
              <a:pathLst>
                <a:path h="290035" w="1315872">
                  <a:moveTo>
                    <a:pt x="116325" y="0"/>
                  </a:moveTo>
                  <a:lnTo>
                    <a:pt x="1199547" y="0"/>
                  </a:lnTo>
                  <a:cubicBezTo>
                    <a:pt x="1230398" y="0"/>
                    <a:pt x="1259986" y="12256"/>
                    <a:pt x="1281801" y="34071"/>
                  </a:cubicBezTo>
                  <a:cubicBezTo>
                    <a:pt x="1303616" y="55886"/>
                    <a:pt x="1315872" y="85474"/>
                    <a:pt x="1315872" y="116325"/>
                  </a:cubicBezTo>
                  <a:lnTo>
                    <a:pt x="1315872" y="173711"/>
                  </a:lnTo>
                  <a:cubicBezTo>
                    <a:pt x="1315872" y="237955"/>
                    <a:pt x="1263791" y="290035"/>
                    <a:pt x="1199547" y="290035"/>
                  </a:cubicBezTo>
                  <a:lnTo>
                    <a:pt x="116325" y="290035"/>
                  </a:lnTo>
                  <a:cubicBezTo>
                    <a:pt x="52080" y="290035"/>
                    <a:pt x="0" y="237955"/>
                    <a:pt x="0" y="173711"/>
                  </a:cubicBezTo>
                  <a:lnTo>
                    <a:pt x="0" y="116325"/>
                  </a:lnTo>
                  <a:cubicBezTo>
                    <a:pt x="0" y="52080"/>
                    <a:pt x="52080" y="0"/>
                    <a:pt x="116325" y="0"/>
                  </a:cubicBezTo>
                  <a:close/>
                </a:path>
              </a:pathLst>
            </a:custGeom>
            <a:solidFill>
              <a:srgbClr val="257004"/>
            </a:solidFill>
          </p:spPr>
        </p:sp>
        <p:sp>
          <p:nvSpPr>
            <p:cNvPr name="TextBox 11" id="11"/>
            <p:cNvSpPr txBox="true"/>
            <p:nvPr/>
          </p:nvSpPr>
          <p:spPr>
            <a:xfrm>
              <a:off x="0" y="-38100"/>
              <a:ext cx="1315871" cy="32813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91969" y="3400388"/>
            <a:ext cx="3820078" cy="748142"/>
            <a:chOff x="0" y="0"/>
            <a:chExt cx="5093438" cy="997522"/>
          </a:xfrm>
        </p:grpSpPr>
        <p:grpSp>
          <p:nvGrpSpPr>
            <p:cNvPr name="Group 13" id="13"/>
            <p:cNvGrpSpPr/>
            <p:nvPr/>
          </p:nvGrpSpPr>
          <p:grpSpPr>
            <a:xfrm rot="0">
              <a:off x="0" y="0"/>
              <a:ext cx="5093438" cy="997522"/>
              <a:chOff x="0" y="0"/>
              <a:chExt cx="1480947" cy="290035"/>
            </a:xfrm>
          </p:grpSpPr>
          <p:sp>
            <p:nvSpPr>
              <p:cNvPr name="Freeform 14" id="14"/>
              <p:cNvSpPr/>
              <p:nvPr/>
            </p:nvSpPr>
            <p:spPr>
              <a:xfrm flipH="false" flipV="false" rot="0">
                <a:off x="0" y="0"/>
                <a:ext cx="1480947" cy="290035"/>
              </a:xfrm>
              <a:custGeom>
                <a:avLst/>
                <a:gdLst/>
                <a:ahLst/>
                <a:cxnLst/>
                <a:rect r="r" b="b" t="t" l="l"/>
                <a:pathLst>
                  <a:path h="290035" w="1480947">
                    <a:moveTo>
                      <a:pt x="115687" y="0"/>
                    </a:moveTo>
                    <a:lnTo>
                      <a:pt x="1365260" y="0"/>
                    </a:lnTo>
                    <a:cubicBezTo>
                      <a:pt x="1395942" y="0"/>
                      <a:pt x="1425368" y="12188"/>
                      <a:pt x="1447063" y="33884"/>
                    </a:cubicBezTo>
                    <a:cubicBezTo>
                      <a:pt x="1468759" y="55579"/>
                      <a:pt x="1480947" y="85005"/>
                      <a:pt x="1480947" y="115687"/>
                    </a:cubicBezTo>
                    <a:lnTo>
                      <a:pt x="1480947" y="174349"/>
                    </a:lnTo>
                    <a:cubicBezTo>
                      <a:pt x="1480947" y="205031"/>
                      <a:pt x="1468759" y="234456"/>
                      <a:pt x="1447063" y="256152"/>
                    </a:cubicBezTo>
                    <a:cubicBezTo>
                      <a:pt x="1425368" y="277847"/>
                      <a:pt x="1395942" y="290035"/>
                      <a:pt x="1365260" y="290035"/>
                    </a:cubicBezTo>
                    <a:lnTo>
                      <a:pt x="115687" y="290035"/>
                    </a:lnTo>
                    <a:cubicBezTo>
                      <a:pt x="51795" y="290035"/>
                      <a:pt x="0" y="238241"/>
                      <a:pt x="0" y="174349"/>
                    </a:cubicBezTo>
                    <a:lnTo>
                      <a:pt x="0" y="115687"/>
                    </a:lnTo>
                    <a:cubicBezTo>
                      <a:pt x="0" y="51795"/>
                      <a:pt x="51795" y="0"/>
                      <a:pt x="115687" y="0"/>
                    </a:cubicBezTo>
                    <a:close/>
                  </a:path>
                </a:pathLst>
              </a:custGeom>
              <a:solidFill>
                <a:srgbClr val="257004"/>
              </a:solidFill>
            </p:spPr>
          </p:sp>
          <p:sp>
            <p:nvSpPr>
              <p:cNvPr name="TextBox 15" id="15"/>
              <p:cNvSpPr txBox="true"/>
              <p:nvPr/>
            </p:nvSpPr>
            <p:spPr>
              <a:xfrm>
                <a:off x="0" y="-38100"/>
                <a:ext cx="1480947" cy="32813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8717" y="160538"/>
              <a:ext cx="4917830" cy="604804"/>
            </a:xfrm>
            <a:prstGeom prst="rect">
              <a:avLst/>
            </a:prstGeom>
          </p:spPr>
          <p:txBody>
            <a:bodyPr anchor="t" rtlCol="false" tIns="0" lIns="0" bIns="0" rIns="0">
              <a:spAutoFit/>
            </a:bodyPr>
            <a:lstStyle/>
            <a:p>
              <a:pPr algn="ctr">
                <a:lnSpc>
                  <a:spcPts val="3803"/>
                </a:lnSpc>
              </a:pPr>
              <a:r>
                <a:rPr lang="en-US" sz="2716" b="true">
                  <a:solidFill>
                    <a:srgbClr val="FFFFFF"/>
                  </a:solidFill>
                  <a:latin typeface="Inter Bold"/>
                  <a:ea typeface="Inter Bold"/>
                  <a:cs typeface="Inter Bold"/>
                  <a:sym typeface="Inter Bold"/>
                </a:rPr>
                <a:t>Chase Strategy</a:t>
              </a:r>
            </a:p>
          </p:txBody>
        </p:sp>
      </p:grpSp>
      <p:grpSp>
        <p:nvGrpSpPr>
          <p:cNvPr name="Group 17" id="17"/>
          <p:cNvGrpSpPr/>
          <p:nvPr/>
        </p:nvGrpSpPr>
        <p:grpSpPr>
          <a:xfrm rot="0">
            <a:off x="12888427" y="3400388"/>
            <a:ext cx="4485426" cy="748142"/>
            <a:chOff x="0" y="0"/>
            <a:chExt cx="5980568" cy="997522"/>
          </a:xfrm>
        </p:grpSpPr>
        <p:grpSp>
          <p:nvGrpSpPr>
            <p:cNvPr name="Group 18" id="18"/>
            <p:cNvGrpSpPr/>
            <p:nvPr/>
          </p:nvGrpSpPr>
          <p:grpSpPr>
            <a:xfrm rot="0">
              <a:off x="87772" y="0"/>
              <a:ext cx="5805024" cy="997522"/>
              <a:chOff x="0" y="0"/>
              <a:chExt cx="1687845" cy="290035"/>
            </a:xfrm>
          </p:grpSpPr>
          <p:sp>
            <p:nvSpPr>
              <p:cNvPr name="Freeform 19" id="19"/>
              <p:cNvSpPr/>
              <p:nvPr/>
            </p:nvSpPr>
            <p:spPr>
              <a:xfrm flipH="false" flipV="false" rot="0">
                <a:off x="0" y="0"/>
                <a:ext cx="1687845" cy="290035"/>
              </a:xfrm>
              <a:custGeom>
                <a:avLst/>
                <a:gdLst/>
                <a:ahLst/>
                <a:cxnLst/>
                <a:rect r="r" b="b" t="t" l="l"/>
                <a:pathLst>
                  <a:path h="290035" w="1687845">
                    <a:moveTo>
                      <a:pt x="101506" y="0"/>
                    </a:moveTo>
                    <a:lnTo>
                      <a:pt x="1586339" y="0"/>
                    </a:lnTo>
                    <a:cubicBezTo>
                      <a:pt x="1642399" y="0"/>
                      <a:pt x="1687845" y="45446"/>
                      <a:pt x="1687845" y="101506"/>
                    </a:cubicBezTo>
                    <a:lnTo>
                      <a:pt x="1687845" y="188530"/>
                    </a:lnTo>
                    <a:cubicBezTo>
                      <a:pt x="1687845" y="215451"/>
                      <a:pt x="1677151" y="241269"/>
                      <a:pt x="1658115" y="260305"/>
                    </a:cubicBezTo>
                    <a:cubicBezTo>
                      <a:pt x="1639079" y="279341"/>
                      <a:pt x="1613260" y="290035"/>
                      <a:pt x="1586339" y="290035"/>
                    </a:cubicBezTo>
                    <a:lnTo>
                      <a:pt x="101506" y="290035"/>
                    </a:lnTo>
                    <a:cubicBezTo>
                      <a:pt x="45446" y="290035"/>
                      <a:pt x="0" y="244590"/>
                      <a:pt x="0" y="188530"/>
                    </a:cubicBezTo>
                    <a:lnTo>
                      <a:pt x="0" y="101506"/>
                    </a:lnTo>
                    <a:cubicBezTo>
                      <a:pt x="0" y="45446"/>
                      <a:pt x="45446" y="0"/>
                      <a:pt x="101506" y="0"/>
                    </a:cubicBezTo>
                    <a:close/>
                  </a:path>
                </a:pathLst>
              </a:custGeom>
              <a:solidFill>
                <a:srgbClr val="257004"/>
              </a:solidFill>
            </p:spPr>
          </p:sp>
          <p:sp>
            <p:nvSpPr>
              <p:cNvPr name="TextBox 20" id="20"/>
              <p:cNvSpPr txBox="true"/>
              <p:nvPr/>
            </p:nvSpPr>
            <p:spPr>
              <a:xfrm>
                <a:off x="0" y="-38100"/>
                <a:ext cx="1687845" cy="32813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153569"/>
              <a:ext cx="5980568" cy="604804"/>
            </a:xfrm>
            <a:prstGeom prst="rect">
              <a:avLst/>
            </a:prstGeom>
          </p:spPr>
          <p:txBody>
            <a:bodyPr anchor="t" rtlCol="false" tIns="0" lIns="0" bIns="0" rIns="0">
              <a:spAutoFit/>
            </a:bodyPr>
            <a:lstStyle/>
            <a:p>
              <a:pPr algn="ctr">
                <a:lnSpc>
                  <a:spcPts val="3803"/>
                </a:lnSpc>
              </a:pPr>
              <a:r>
                <a:rPr lang="en-US" sz="2716" b="true">
                  <a:solidFill>
                    <a:srgbClr val="FFFFFF"/>
                  </a:solidFill>
                  <a:latin typeface="Inter Bold"/>
                  <a:ea typeface="Inter Bold"/>
                  <a:cs typeface="Inter Bold"/>
                  <a:sym typeface="Inter Bold"/>
                </a:rPr>
                <a:t>Optimal Strategy</a:t>
              </a:r>
            </a:p>
          </p:txBody>
        </p:sp>
      </p:grpSp>
      <p:grpSp>
        <p:nvGrpSpPr>
          <p:cNvPr name="Group 22" id="22"/>
          <p:cNvGrpSpPr/>
          <p:nvPr/>
        </p:nvGrpSpPr>
        <p:grpSpPr>
          <a:xfrm rot="0">
            <a:off x="31865" y="-729688"/>
            <a:ext cx="1993670" cy="1549064"/>
            <a:chOff x="0" y="0"/>
            <a:chExt cx="740613" cy="575450"/>
          </a:xfrm>
        </p:grpSpPr>
        <p:sp>
          <p:nvSpPr>
            <p:cNvPr name="Freeform 23" id="23"/>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348311"/>
            </a:solidFill>
          </p:spPr>
        </p:sp>
        <p:sp>
          <p:nvSpPr>
            <p:cNvPr name="TextBox 24" id="24"/>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4590026" y="8084694"/>
            <a:ext cx="1188735" cy="1173606"/>
          </a:xfrm>
          <a:custGeom>
            <a:avLst/>
            <a:gdLst/>
            <a:ahLst/>
            <a:cxnLst/>
            <a:rect r="r" b="b" t="t" l="l"/>
            <a:pathLst>
              <a:path h="1173606" w="1188735">
                <a:moveTo>
                  <a:pt x="0" y="0"/>
                </a:moveTo>
                <a:lnTo>
                  <a:pt x="1188735" y="0"/>
                </a:lnTo>
                <a:lnTo>
                  <a:pt x="1188735" y="1173606"/>
                </a:lnTo>
                <a:lnTo>
                  <a:pt x="0" y="1173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627839" y="8084694"/>
            <a:ext cx="1031032" cy="1245785"/>
          </a:xfrm>
          <a:custGeom>
            <a:avLst/>
            <a:gdLst/>
            <a:ahLst/>
            <a:cxnLst/>
            <a:rect r="r" b="b" t="t" l="l"/>
            <a:pathLst>
              <a:path h="1245785" w="1031032">
                <a:moveTo>
                  <a:pt x="0" y="0"/>
                </a:moveTo>
                <a:lnTo>
                  <a:pt x="1031031" y="0"/>
                </a:lnTo>
                <a:lnTo>
                  <a:pt x="1031031" y="1245785"/>
                </a:lnTo>
                <a:lnTo>
                  <a:pt x="0" y="12457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2441699" y="8084694"/>
            <a:ext cx="1427741" cy="1131485"/>
          </a:xfrm>
          <a:custGeom>
            <a:avLst/>
            <a:gdLst/>
            <a:ahLst/>
            <a:cxnLst/>
            <a:rect r="r" b="b" t="t" l="l"/>
            <a:pathLst>
              <a:path h="1131485" w="1427741">
                <a:moveTo>
                  <a:pt x="0" y="0"/>
                </a:moveTo>
                <a:lnTo>
                  <a:pt x="1427741" y="0"/>
                </a:lnTo>
                <a:lnTo>
                  <a:pt x="1427741" y="1131485"/>
                </a:lnTo>
                <a:lnTo>
                  <a:pt x="0" y="1131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344848" y="1214771"/>
            <a:ext cx="9597013"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Findings</a:t>
            </a:r>
          </a:p>
        </p:txBody>
      </p:sp>
      <p:sp>
        <p:nvSpPr>
          <p:cNvPr name="TextBox 29" id="29"/>
          <p:cNvSpPr txBox="true"/>
          <p:nvPr/>
        </p:nvSpPr>
        <p:spPr>
          <a:xfrm rot="0">
            <a:off x="851035" y="4350470"/>
            <a:ext cx="4609070" cy="3538220"/>
          </a:xfrm>
          <a:prstGeom prst="rect">
            <a:avLst/>
          </a:prstGeom>
        </p:spPr>
        <p:txBody>
          <a:bodyPr anchor="t" rtlCol="false" tIns="0" lIns="0" bIns="0" rIns="0">
            <a:spAutoFit/>
          </a:bodyPr>
          <a:lstStyle/>
          <a:p>
            <a:pPr algn="ctr">
              <a:lnSpc>
                <a:spcPts val="2380"/>
              </a:lnSpc>
            </a:pPr>
            <a:r>
              <a:rPr lang="en-US" sz="1700">
                <a:solidFill>
                  <a:srgbClr val="000000"/>
                </a:solidFill>
                <a:latin typeface="Inter"/>
                <a:ea typeface="Inter"/>
                <a:cs typeface="Inter"/>
                <a:sym typeface="Inter"/>
              </a:rPr>
              <a:t>This approach highlights the costs associated with hiring and shipping. The analysis emphasizes the need to align workforce and production plans with demand to manage costs efficiently. Focusing on regular hours instead of overtime, improving workforce management, and enhancing production processes can lead to cost reductions. Ongoing monitoring and adjustments will be crucial for maintaining long-term financial stability.</a:t>
            </a:r>
          </a:p>
          <a:p>
            <a:pPr algn="ctr">
              <a:lnSpc>
                <a:spcPts val="2380"/>
              </a:lnSpc>
            </a:pPr>
          </a:p>
        </p:txBody>
      </p:sp>
      <p:sp>
        <p:nvSpPr>
          <p:cNvPr name="TextBox 30" id="30"/>
          <p:cNvSpPr txBox="true"/>
          <p:nvPr/>
        </p:nvSpPr>
        <p:spPr>
          <a:xfrm rot="0">
            <a:off x="6946783" y="4350470"/>
            <a:ext cx="4394434" cy="3242945"/>
          </a:xfrm>
          <a:prstGeom prst="rect">
            <a:avLst/>
          </a:prstGeom>
        </p:spPr>
        <p:txBody>
          <a:bodyPr anchor="t" rtlCol="false" tIns="0" lIns="0" bIns="0" rIns="0">
            <a:spAutoFit/>
          </a:bodyPr>
          <a:lstStyle/>
          <a:p>
            <a:pPr algn="ctr">
              <a:lnSpc>
                <a:spcPts val="2380"/>
              </a:lnSpc>
            </a:pPr>
            <a:r>
              <a:rPr lang="en-US" sz="1700">
                <a:solidFill>
                  <a:srgbClr val="000000"/>
                </a:solidFill>
                <a:latin typeface="Inter"/>
                <a:ea typeface="Inter"/>
                <a:cs typeface="Inter"/>
                <a:sym typeface="Inter"/>
              </a:rPr>
              <a:t>A fixed workforce may reduce hiring and layoff costs but could lead to higher overtime and spot market expenses. Inventory is efficiently managed, reducing excess stock and optimizing its use. The deliberate decrease in overtime employees at the year's end demonstrates a flexible workforce strategy. Spot market purchases play a major role during peak demand months, significantly impacting the overall annual costs.</a:t>
            </a:r>
          </a:p>
        </p:txBody>
      </p:sp>
      <p:sp>
        <p:nvSpPr>
          <p:cNvPr name="TextBox 31" id="31"/>
          <p:cNvSpPr txBox="true"/>
          <p:nvPr/>
        </p:nvSpPr>
        <p:spPr>
          <a:xfrm rot="0">
            <a:off x="13072804" y="4350470"/>
            <a:ext cx="4223178" cy="2947670"/>
          </a:xfrm>
          <a:prstGeom prst="rect">
            <a:avLst/>
          </a:prstGeom>
        </p:spPr>
        <p:txBody>
          <a:bodyPr anchor="t" rtlCol="false" tIns="0" lIns="0" bIns="0" rIns="0">
            <a:spAutoFit/>
          </a:bodyPr>
          <a:lstStyle/>
          <a:p>
            <a:pPr algn="ctr">
              <a:lnSpc>
                <a:spcPts val="2380"/>
              </a:lnSpc>
            </a:pPr>
            <a:r>
              <a:rPr lang="en-US" sz="1700">
                <a:solidFill>
                  <a:srgbClr val="000000"/>
                </a:solidFill>
                <a:latin typeface="Inter"/>
                <a:ea typeface="Inter"/>
                <a:cs typeface="Inter"/>
                <a:sym typeface="Inter"/>
              </a:rPr>
              <a:t>The goal is to find a balance by factoring in all variables, offering opportunities for cost savings. It offers valuable insights into production and financial strategies, pinpointing areas for possible improvement and optimization. Ongoing monitoring and adjustments are crucial to ensure the strategy remains aligned with evolving market conditions and business performance</a:t>
            </a:r>
          </a:p>
        </p:txBody>
      </p:sp>
      <p:sp>
        <p:nvSpPr>
          <p:cNvPr name="TextBox 32" id="32"/>
          <p:cNvSpPr txBox="true"/>
          <p:nvPr/>
        </p:nvSpPr>
        <p:spPr>
          <a:xfrm rot="0">
            <a:off x="7796129" y="3501277"/>
            <a:ext cx="2827399" cy="467891"/>
          </a:xfrm>
          <a:prstGeom prst="rect">
            <a:avLst/>
          </a:prstGeom>
        </p:spPr>
        <p:txBody>
          <a:bodyPr anchor="t" rtlCol="false" tIns="0" lIns="0" bIns="0" rIns="0">
            <a:spAutoFit/>
          </a:bodyPr>
          <a:lstStyle/>
          <a:p>
            <a:pPr algn="ctr">
              <a:lnSpc>
                <a:spcPts val="3803"/>
              </a:lnSpc>
            </a:pPr>
            <a:r>
              <a:rPr lang="en-US" sz="2716" b="true">
                <a:solidFill>
                  <a:srgbClr val="FFFFFF"/>
                </a:solidFill>
                <a:latin typeface="Inter Bold"/>
                <a:ea typeface="Inter Bold"/>
                <a:cs typeface="Inter Bold"/>
                <a:sym typeface="Inter Bold"/>
              </a:rPr>
              <a:t>Level Strategy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true" rot="0">
            <a:off x="13712308" y="-2134196"/>
            <a:ext cx="6812234" cy="6812234"/>
          </a:xfrm>
          <a:custGeom>
            <a:avLst/>
            <a:gdLst/>
            <a:ahLst/>
            <a:cxnLst/>
            <a:rect r="r" b="b" t="t" l="l"/>
            <a:pathLst>
              <a:path h="6812234" w="6812234">
                <a:moveTo>
                  <a:pt x="6812234" y="6812234"/>
                </a:moveTo>
                <a:lnTo>
                  <a:pt x="0" y="6812234"/>
                </a:lnTo>
                <a:lnTo>
                  <a:pt x="0" y="0"/>
                </a:lnTo>
                <a:lnTo>
                  <a:pt x="6812234" y="0"/>
                </a:lnTo>
                <a:lnTo>
                  <a:pt x="6812234"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067617" y="-2134196"/>
            <a:ext cx="6812234" cy="6812234"/>
          </a:xfrm>
          <a:custGeom>
            <a:avLst/>
            <a:gdLst/>
            <a:ahLst/>
            <a:cxnLst/>
            <a:rect r="r" b="b" t="t" l="l"/>
            <a:pathLst>
              <a:path h="6812234" w="6812234">
                <a:moveTo>
                  <a:pt x="0" y="6812234"/>
                </a:moveTo>
                <a:lnTo>
                  <a:pt x="6812235" y="6812234"/>
                </a:lnTo>
                <a:lnTo>
                  <a:pt x="6812235"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23548" y="468663"/>
            <a:ext cx="1549568" cy="120400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24432" y="468663"/>
            <a:ext cx="1549568" cy="1204001"/>
            <a:chOff x="0" y="0"/>
            <a:chExt cx="740613" cy="575450"/>
          </a:xfrm>
        </p:grpSpPr>
        <p:sp>
          <p:nvSpPr>
            <p:cNvPr name="Freeform 8" id="8"/>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9" id="9"/>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80736" y="-4460684"/>
            <a:ext cx="3900020" cy="8664264"/>
          </a:xfrm>
          <a:custGeom>
            <a:avLst/>
            <a:gdLst/>
            <a:ahLst/>
            <a:cxnLst/>
            <a:rect r="r" b="b" t="t" l="l"/>
            <a:pathLst>
              <a:path h="8664264" w="3900020">
                <a:moveTo>
                  <a:pt x="0" y="8664265"/>
                </a:moveTo>
                <a:lnTo>
                  <a:pt x="3900020" y="8664265"/>
                </a:lnTo>
                <a:lnTo>
                  <a:pt x="3900020" y="0"/>
                </a:lnTo>
                <a:lnTo>
                  <a:pt x="0" y="0"/>
                </a:lnTo>
                <a:lnTo>
                  <a:pt x="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1" id="11"/>
          <p:cNvSpPr/>
          <p:nvPr/>
        </p:nvSpPr>
        <p:spPr>
          <a:xfrm flipH="true" flipV="true" rot="0">
            <a:off x="14572082" y="-4460684"/>
            <a:ext cx="3900020" cy="8664264"/>
          </a:xfrm>
          <a:custGeom>
            <a:avLst/>
            <a:gdLst/>
            <a:ahLst/>
            <a:cxnLst/>
            <a:rect r="r" b="b" t="t" l="l"/>
            <a:pathLst>
              <a:path h="8664264" w="3900020">
                <a:moveTo>
                  <a:pt x="3900020" y="8664265"/>
                </a:moveTo>
                <a:lnTo>
                  <a:pt x="0" y="8664265"/>
                </a:lnTo>
                <a:lnTo>
                  <a:pt x="0" y="0"/>
                </a:lnTo>
                <a:lnTo>
                  <a:pt x="3900020" y="0"/>
                </a:lnTo>
                <a:lnTo>
                  <a:pt x="390002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2" id="12"/>
          <p:cNvSpPr/>
          <p:nvPr/>
        </p:nvSpPr>
        <p:spPr>
          <a:xfrm flipH="false" flipV="false" rot="0">
            <a:off x="711816" y="2920734"/>
            <a:ext cx="16864368" cy="7019793"/>
          </a:xfrm>
          <a:custGeom>
            <a:avLst/>
            <a:gdLst/>
            <a:ahLst/>
            <a:cxnLst/>
            <a:rect r="r" b="b" t="t" l="l"/>
            <a:pathLst>
              <a:path h="7019793" w="16864368">
                <a:moveTo>
                  <a:pt x="0" y="0"/>
                </a:moveTo>
                <a:lnTo>
                  <a:pt x="16864368" y="0"/>
                </a:lnTo>
                <a:lnTo>
                  <a:pt x="16864368" y="7019793"/>
                </a:lnTo>
                <a:lnTo>
                  <a:pt x="0" y="7019793"/>
                </a:lnTo>
                <a:lnTo>
                  <a:pt x="0" y="0"/>
                </a:lnTo>
                <a:close/>
              </a:path>
            </a:pathLst>
          </a:custGeom>
          <a:blipFill>
            <a:blip r:embed="rId6"/>
            <a:stretch>
              <a:fillRect l="0" t="0" r="0" b="0"/>
            </a:stretch>
          </a:blipFill>
        </p:spPr>
      </p:sp>
      <p:sp>
        <p:nvSpPr>
          <p:cNvPr name="TextBox 13" id="13"/>
          <p:cNvSpPr txBox="true"/>
          <p:nvPr/>
        </p:nvSpPr>
        <p:spPr>
          <a:xfrm rot="0">
            <a:off x="4906543" y="1328410"/>
            <a:ext cx="8474915"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Chase Strategy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true" rot="0">
            <a:off x="13712308" y="-2134196"/>
            <a:ext cx="6812234" cy="6812234"/>
          </a:xfrm>
          <a:custGeom>
            <a:avLst/>
            <a:gdLst/>
            <a:ahLst/>
            <a:cxnLst/>
            <a:rect r="r" b="b" t="t" l="l"/>
            <a:pathLst>
              <a:path h="6812234" w="6812234">
                <a:moveTo>
                  <a:pt x="6812234" y="6812234"/>
                </a:moveTo>
                <a:lnTo>
                  <a:pt x="0" y="6812234"/>
                </a:lnTo>
                <a:lnTo>
                  <a:pt x="0" y="0"/>
                </a:lnTo>
                <a:lnTo>
                  <a:pt x="6812234" y="0"/>
                </a:lnTo>
                <a:lnTo>
                  <a:pt x="6812234"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067617" y="-2134196"/>
            <a:ext cx="6812234" cy="6812234"/>
          </a:xfrm>
          <a:custGeom>
            <a:avLst/>
            <a:gdLst/>
            <a:ahLst/>
            <a:cxnLst/>
            <a:rect r="r" b="b" t="t" l="l"/>
            <a:pathLst>
              <a:path h="6812234" w="6812234">
                <a:moveTo>
                  <a:pt x="0" y="6812234"/>
                </a:moveTo>
                <a:lnTo>
                  <a:pt x="6812235" y="6812234"/>
                </a:lnTo>
                <a:lnTo>
                  <a:pt x="6812235"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23548" y="468663"/>
            <a:ext cx="1549568" cy="120400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24432" y="468663"/>
            <a:ext cx="1549568" cy="1204001"/>
            <a:chOff x="0" y="0"/>
            <a:chExt cx="740613" cy="575450"/>
          </a:xfrm>
        </p:grpSpPr>
        <p:sp>
          <p:nvSpPr>
            <p:cNvPr name="Freeform 8" id="8"/>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9" id="9"/>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80736" y="-4460684"/>
            <a:ext cx="3900020" cy="8664264"/>
          </a:xfrm>
          <a:custGeom>
            <a:avLst/>
            <a:gdLst/>
            <a:ahLst/>
            <a:cxnLst/>
            <a:rect r="r" b="b" t="t" l="l"/>
            <a:pathLst>
              <a:path h="8664264" w="3900020">
                <a:moveTo>
                  <a:pt x="0" y="8664265"/>
                </a:moveTo>
                <a:lnTo>
                  <a:pt x="3900020" y="8664265"/>
                </a:lnTo>
                <a:lnTo>
                  <a:pt x="3900020" y="0"/>
                </a:lnTo>
                <a:lnTo>
                  <a:pt x="0" y="0"/>
                </a:lnTo>
                <a:lnTo>
                  <a:pt x="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1" id="11"/>
          <p:cNvSpPr/>
          <p:nvPr/>
        </p:nvSpPr>
        <p:spPr>
          <a:xfrm flipH="true" flipV="true" rot="0">
            <a:off x="14572082" y="-4460684"/>
            <a:ext cx="3900020" cy="8664264"/>
          </a:xfrm>
          <a:custGeom>
            <a:avLst/>
            <a:gdLst/>
            <a:ahLst/>
            <a:cxnLst/>
            <a:rect r="r" b="b" t="t" l="l"/>
            <a:pathLst>
              <a:path h="8664264" w="3900020">
                <a:moveTo>
                  <a:pt x="3900020" y="8664265"/>
                </a:moveTo>
                <a:lnTo>
                  <a:pt x="0" y="8664265"/>
                </a:lnTo>
                <a:lnTo>
                  <a:pt x="0" y="0"/>
                </a:lnTo>
                <a:lnTo>
                  <a:pt x="3900020" y="0"/>
                </a:lnTo>
                <a:lnTo>
                  <a:pt x="390002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2" id="12"/>
          <p:cNvSpPr/>
          <p:nvPr/>
        </p:nvSpPr>
        <p:spPr>
          <a:xfrm flipH="false" flipV="false" rot="0">
            <a:off x="1391210" y="2753955"/>
            <a:ext cx="15505580" cy="7287623"/>
          </a:xfrm>
          <a:custGeom>
            <a:avLst/>
            <a:gdLst/>
            <a:ahLst/>
            <a:cxnLst/>
            <a:rect r="r" b="b" t="t" l="l"/>
            <a:pathLst>
              <a:path h="7287623" w="15505580">
                <a:moveTo>
                  <a:pt x="0" y="0"/>
                </a:moveTo>
                <a:lnTo>
                  <a:pt x="15505580" y="0"/>
                </a:lnTo>
                <a:lnTo>
                  <a:pt x="15505580" y="7287622"/>
                </a:lnTo>
                <a:lnTo>
                  <a:pt x="0" y="7287622"/>
                </a:lnTo>
                <a:lnTo>
                  <a:pt x="0" y="0"/>
                </a:lnTo>
                <a:close/>
              </a:path>
            </a:pathLst>
          </a:custGeom>
          <a:blipFill>
            <a:blip r:embed="rId6"/>
            <a:stretch>
              <a:fillRect l="0" t="0" r="0" b="0"/>
            </a:stretch>
          </a:blipFill>
        </p:spPr>
      </p:sp>
      <p:sp>
        <p:nvSpPr>
          <p:cNvPr name="TextBox 13" id="13"/>
          <p:cNvSpPr txBox="true"/>
          <p:nvPr/>
        </p:nvSpPr>
        <p:spPr>
          <a:xfrm rot="0">
            <a:off x="4906543" y="1089211"/>
            <a:ext cx="8474915"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Level Strategy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FFF">
                <a:alpha val="100000"/>
              </a:srgbClr>
            </a:gs>
            <a:gs pos="100000">
              <a:srgbClr val="E9E9E9">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true" rot="0">
            <a:off x="13712308" y="-2134196"/>
            <a:ext cx="6812234" cy="6812234"/>
          </a:xfrm>
          <a:custGeom>
            <a:avLst/>
            <a:gdLst/>
            <a:ahLst/>
            <a:cxnLst/>
            <a:rect r="r" b="b" t="t" l="l"/>
            <a:pathLst>
              <a:path h="6812234" w="6812234">
                <a:moveTo>
                  <a:pt x="6812234" y="6812234"/>
                </a:moveTo>
                <a:lnTo>
                  <a:pt x="0" y="6812234"/>
                </a:lnTo>
                <a:lnTo>
                  <a:pt x="0" y="0"/>
                </a:lnTo>
                <a:lnTo>
                  <a:pt x="6812234" y="0"/>
                </a:lnTo>
                <a:lnTo>
                  <a:pt x="6812234"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2067617" y="-2134196"/>
            <a:ext cx="6812234" cy="6812234"/>
          </a:xfrm>
          <a:custGeom>
            <a:avLst/>
            <a:gdLst/>
            <a:ahLst/>
            <a:cxnLst/>
            <a:rect r="r" b="b" t="t" l="l"/>
            <a:pathLst>
              <a:path h="6812234" w="6812234">
                <a:moveTo>
                  <a:pt x="0" y="6812234"/>
                </a:moveTo>
                <a:lnTo>
                  <a:pt x="6812235" y="6812234"/>
                </a:lnTo>
                <a:lnTo>
                  <a:pt x="6812235" y="0"/>
                </a:lnTo>
                <a:lnTo>
                  <a:pt x="0" y="0"/>
                </a:lnTo>
                <a:lnTo>
                  <a:pt x="0" y="6812234"/>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23548" y="468663"/>
            <a:ext cx="1549568" cy="1204001"/>
            <a:chOff x="0" y="0"/>
            <a:chExt cx="740613" cy="575450"/>
          </a:xfrm>
        </p:grpSpPr>
        <p:sp>
          <p:nvSpPr>
            <p:cNvPr name="Freeform 5" id="5"/>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6" id="6"/>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24432" y="468663"/>
            <a:ext cx="1549568" cy="1204001"/>
            <a:chOff x="0" y="0"/>
            <a:chExt cx="740613" cy="575450"/>
          </a:xfrm>
        </p:grpSpPr>
        <p:sp>
          <p:nvSpPr>
            <p:cNvPr name="Freeform 8" id="8"/>
            <p:cNvSpPr/>
            <p:nvPr/>
          </p:nvSpPr>
          <p:spPr>
            <a:xfrm flipH="false" flipV="false" rot="0">
              <a:off x="0" y="0"/>
              <a:ext cx="740613" cy="575450"/>
            </a:xfrm>
            <a:custGeom>
              <a:avLst/>
              <a:gdLst/>
              <a:ahLst/>
              <a:cxnLst/>
              <a:rect r="r" b="b" t="t" l="l"/>
              <a:pathLst>
                <a:path h="575450" w="740613">
                  <a:moveTo>
                    <a:pt x="370307" y="575450"/>
                  </a:moveTo>
                  <a:lnTo>
                    <a:pt x="740613" y="0"/>
                  </a:lnTo>
                  <a:lnTo>
                    <a:pt x="0" y="0"/>
                  </a:lnTo>
                  <a:lnTo>
                    <a:pt x="370307" y="575450"/>
                  </a:lnTo>
                  <a:close/>
                </a:path>
              </a:pathLst>
            </a:custGeom>
            <a:solidFill>
              <a:srgbClr val="7ED957"/>
            </a:solidFill>
          </p:spPr>
        </p:sp>
        <p:sp>
          <p:nvSpPr>
            <p:cNvPr name="TextBox 9" id="9"/>
            <p:cNvSpPr txBox="true"/>
            <p:nvPr/>
          </p:nvSpPr>
          <p:spPr>
            <a:xfrm>
              <a:off x="115721" y="3004"/>
              <a:ext cx="509172" cy="3052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80736" y="-4460684"/>
            <a:ext cx="3900020" cy="8664264"/>
          </a:xfrm>
          <a:custGeom>
            <a:avLst/>
            <a:gdLst/>
            <a:ahLst/>
            <a:cxnLst/>
            <a:rect r="r" b="b" t="t" l="l"/>
            <a:pathLst>
              <a:path h="8664264" w="3900020">
                <a:moveTo>
                  <a:pt x="0" y="8664265"/>
                </a:moveTo>
                <a:lnTo>
                  <a:pt x="3900020" y="8664265"/>
                </a:lnTo>
                <a:lnTo>
                  <a:pt x="3900020" y="0"/>
                </a:lnTo>
                <a:lnTo>
                  <a:pt x="0" y="0"/>
                </a:lnTo>
                <a:lnTo>
                  <a:pt x="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1" id="11"/>
          <p:cNvSpPr/>
          <p:nvPr/>
        </p:nvSpPr>
        <p:spPr>
          <a:xfrm flipH="true" flipV="true" rot="0">
            <a:off x="14572082" y="-4460684"/>
            <a:ext cx="3900020" cy="8664264"/>
          </a:xfrm>
          <a:custGeom>
            <a:avLst/>
            <a:gdLst/>
            <a:ahLst/>
            <a:cxnLst/>
            <a:rect r="r" b="b" t="t" l="l"/>
            <a:pathLst>
              <a:path h="8664264" w="3900020">
                <a:moveTo>
                  <a:pt x="3900020" y="8664265"/>
                </a:moveTo>
                <a:lnTo>
                  <a:pt x="0" y="8664265"/>
                </a:lnTo>
                <a:lnTo>
                  <a:pt x="0" y="0"/>
                </a:lnTo>
                <a:lnTo>
                  <a:pt x="3900020" y="0"/>
                </a:lnTo>
                <a:lnTo>
                  <a:pt x="3900020" y="8664265"/>
                </a:lnTo>
                <a:close/>
              </a:path>
            </a:pathLst>
          </a:custGeom>
          <a:blipFill>
            <a:blip r:embed="rId4">
              <a:extLst>
                <a:ext uri="{96DAC541-7B7A-43D3-8B79-37D633B846F1}">
                  <asvg:svgBlip xmlns:asvg="http://schemas.microsoft.com/office/drawing/2016/SVG/main" r:embed="rId5"/>
                </a:ext>
              </a:extLst>
            </a:blip>
            <a:stretch>
              <a:fillRect l="0" t="0" r="-61621" b="0"/>
            </a:stretch>
          </a:blipFill>
        </p:spPr>
      </p:sp>
      <p:sp>
        <p:nvSpPr>
          <p:cNvPr name="Freeform 12" id="12"/>
          <p:cNvSpPr/>
          <p:nvPr/>
        </p:nvSpPr>
        <p:spPr>
          <a:xfrm flipH="false" flipV="false" rot="0">
            <a:off x="3457125" y="1503896"/>
            <a:ext cx="11373750" cy="8644050"/>
          </a:xfrm>
          <a:custGeom>
            <a:avLst/>
            <a:gdLst/>
            <a:ahLst/>
            <a:cxnLst/>
            <a:rect r="r" b="b" t="t" l="l"/>
            <a:pathLst>
              <a:path h="8644050" w="11373750">
                <a:moveTo>
                  <a:pt x="0" y="0"/>
                </a:moveTo>
                <a:lnTo>
                  <a:pt x="11373750" y="0"/>
                </a:lnTo>
                <a:lnTo>
                  <a:pt x="11373750" y="8644050"/>
                </a:lnTo>
                <a:lnTo>
                  <a:pt x="0" y="8644050"/>
                </a:lnTo>
                <a:lnTo>
                  <a:pt x="0" y="0"/>
                </a:lnTo>
                <a:close/>
              </a:path>
            </a:pathLst>
          </a:custGeom>
          <a:blipFill>
            <a:blip r:embed="rId6"/>
            <a:stretch>
              <a:fillRect l="0" t="0" r="0" b="0"/>
            </a:stretch>
          </a:blipFill>
        </p:spPr>
      </p:sp>
      <p:sp>
        <p:nvSpPr>
          <p:cNvPr name="TextBox 13" id="13"/>
          <p:cNvSpPr txBox="true"/>
          <p:nvPr/>
        </p:nvSpPr>
        <p:spPr>
          <a:xfrm rot="0">
            <a:off x="4906543" y="162198"/>
            <a:ext cx="8474915" cy="1109757"/>
          </a:xfrm>
          <a:prstGeom prst="rect">
            <a:avLst/>
          </a:prstGeom>
        </p:spPr>
        <p:txBody>
          <a:bodyPr anchor="t" rtlCol="false" tIns="0" lIns="0" bIns="0" rIns="0">
            <a:spAutoFit/>
          </a:bodyPr>
          <a:lstStyle/>
          <a:p>
            <a:pPr algn="ctr">
              <a:lnSpc>
                <a:spcPts val="8831"/>
              </a:lnSpc>
            </a:pPr>
            <a:r>
              <a:rPr lang="en-US" sz="6953" b="true">
                <a:solidFill>
                  <a:srgbClr val="000000"/>
                </a:solidFill>
                <a:latin typeface="Inter Bold"/>
                <a:ea typeface="Inter Bold"/>
                <a:cs typeface="Inter Bold"/>
                <a:sym typeface="Inter Bold"/>
              </a:rPr>
              <a:t>Optimal Strategy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DAGZZOFaE8E</dc:identifier>
  <dcterms:modified xsi:type="dcterms:W3CDTF">2011-08-01T06:04:30Z</dcterms:modified>
  <cp:revision>1</cp:revision>
  <dc:title>IS 602 - BUSINESS DATA ANALYTICS</dc:title>
</cp:coreProperties>
</file>